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1" r:id="rId1"/>
  </p:sldMasterIdLst>
  <p:notesMasterIdLst>
    <p:notesMasterId r:id="rId22"/>
  </p:notesMasterIdLst>
  <p:handoutMasterIdLst>
    <p:handoutMasterId r:id="rId23"/>
  </p:handoutMasterIdLst>
  <p:sldIdLst>
    <p:sldId id="256" r:id="rId2"/>
    <p:sldId id="288" r:id="rId3"/>
    <p:sldId id="276" r:id="rId4"/>
    <p:sldId id="258" r:id="rId5"/>
    <p:sldId id="266" r:id="rId6"/>
    <p:sldId id="260" r:id="rId7"/>
    <p:sldId id="259" r:id="rId8"/>
    <p:sldId id="271" r:id="rId9"/>
    <p:sldId id="270" r:id="rId10"/>
    <p:sldId id="279" r:id="rId11"/>
    <p:sldId id="289" r:id="rId12"/>
    <p:sldId id="291" r:id="rId13"/>
    <p:sldId id="292" r:id="rId14"/>
    <p:sldId id="293" r:id="rId15"/>
    <p:sldId id="294" r:id="rId16"/>
    <p:sldId id="296" r:id="rId17"/>
    <p:sldId id="297" r:id="rId18"/>
    <p:sldId id="298" r:id="rId19"/>
    <p:sldId id="300" r:id="rId20"/>
    <p:sldId id="302" r:id="rId21"/>
  </p:sldIdLst>
  <p:sldSz cx="12192000" cy="6858000"/>
  <p:notesSz cx="68119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08" autoAdjust="0"/>
    <p:restoredTop sz="94063" autoAdjust="0"/>
  </p:normalViewPr>
  <p:slideViewPr>
    <p:cSldViewPr snapToGrid="0">
      <p:cViewPr varScale="1">
        <p:scale>
          <a:sx n="63" d="100"/>
          <a:sy n="63" d="100"/>
        </p:scale>
        <p:origin x="568" y="32"/>
      </p:cViewPr>
      <p:guideLst>
        <p:guide orient="horz" pos="2160"/>
        <p:guide pos="3840"/>
      </p:guideLst>
    </p:cSldViewPr>
  </p:slideViewPr>
  <p:notesTextViewPr>
    <p:cViewPr>
      <p:scale>
        <a:sx n="1" d="1"/>
        <a:sy n="1" d="1"/>
      </p:scale>
      <p:origin x="0" y="0"/>
    </p:cViewPr>
  </p:notesTextViewPr>
  <p:notesViewPr>
    <p:cSldViewPr snapToGrid="0">
      <p:cViewPr varScale="1">
        <p:scale>
          <a:sx n="72" d="100"/>
          <a:sy n="72" d="100"/>
        </p:scale>
        <p:origin x="-3258" y="-114"/>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851" cy="49885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8536" y="0"/>
            <a:ext cx="2951851" cy="498852"/>
          </a:xfrm>
          <a:prstGeom prst="rect">
            <a:avLst/>
          </a:prstGeom>
        </p:spPr>
        <p:txBody>
          <a:bodyPr vert="horz" lIns="91440" tIns="45720" rIns="91440" bIns="45720" rtlCol="0"/>
          <a:lstStyle>
            <a:lvl1pPr algn="r">
              <a:defRPr sz="1200"/>
            </a:lvl1pPr>
          </a:lstStyle>
          <a:p>
            <a:fld id="{221C071D-7CB6-43D7-9195-05A4349A545F}" type="datetimeFigureOut">
              <a:rPr lang="fr-FR" smtClean="0"/>
              <a:t>15/04/2019</a:t>
            </a:fld>
            <a:endParaRPr lang="fr-FR"/>
          </a:p>
        </p:txBody>
      </p:sp>
      <p:sp>
        <p:nvSpPr>
          <p:cNvPr id="4" name="Espace réservé du pied de page 3"/>
          <p:cNvSpPr>
            <a:spLocks noGrp="1"/>
          </p:cNvSpPr>
          <p:nvPr>
            <p:ph type="ftr" sz="quarter" idx="2"/>
          </p:nvPr>
        </p:nvSpPr>
        <p:spPr>
          <a:xfrm>
            <a:off x="0" y="9443662"/>
            <a:ext cx="2951851" cy="498851"/>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8536" y="9443662"/>
            <a:ext cx="2951851" cy="498851"/>
          </a:xfrm>
          <a:prstGeom prst="rect">
            <a:avLst/>
          </a:prstGeom>
        </p:spPr>
        <p:txBody>
          <a:bodyPr vert="horz" lIns="91440" tIns="45720" rIns="91440" bIns="45720" rtlCol="0" anchor="b"/>
          <a:lstStyle>
            <a:lvl1pPr algn="r">
              <a:defRPr sz="1200"/>
            </a:lvl1pPr>
          </a:lstStyle>
          <a:p>
            <a:fld id="{80AEA439-756E-4583-A390-BDBB99F1722D}" type="slidenum">
              <a:rPr lang="fr-FR" smtClean="0"/>
              <a:t>‹N°›</a:t>
            </a:fld>
            <a:endParaRPr lang="fr-FR"/>
          </a:p>
        </p:txBody>
      </p:sp>
    </p:spTree>
    <p:extLst>
      <p:ext uri="{BB962C8B-B14F-4D97-AF65-F5344CB8AC3E}">
        <p14:creationId xmlns:p14="http://schemas.microsoft.com/office/powerpoint/2010/main" val="2157332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851" cy="49885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8536" y="0"/>
            <a:ext cx="2951851" cy="498852"/>
          </a:xfrm>
          <a:prstGeom prst="rect">
            <a:avLst/>
          </a:prstGeom>
        </p:spPr>
        <p:txBody>
          <a:bodyPr vert="horz" lIns="91440" tIns="45720" rIns="91440" bIns="45720" rtlCol="0"/>
          <a:lstStyle>
            <a:lvl1pPr algn="r">
              <a:defRPr sz="1200"/>
            </a:lvl1pPr>
          </a:lstStyle>
          <a:p>
            <a:fld id="{D8DDBF47-EEE9-4D06-88B8-340E9CCE9222}" type="datetimeFigureOut">
              <a:rPr lang="fr-FR" smtClean="0"/>
              <a:t>15/04/2019</a:t>
            </a:fld>
            <a:endParaRPr lang="fr-FR"/>
          </a:p>
        </p:txBody>
      </p:sp>
      <p:sp>
        <p:nvSpPr>
          <p:cNvPr id="4" name="Espace réservé de l'image des diapositives 3"/>
          <p:cNvSpPr>
            <a:spLocks noGrp="1" noRot="1" noChangeAspect="1"/>
          </p:cNvSpPr>
          <p:nvPr>
            <p:ph type="sldImg" idx="2"/>
          </p:nvPr>
        </p:nvSpPr>
        <p:spPr>
          <a:xfrm>
            <a:off x="423863" y="1243013"/>
            <a:ext cx="5964237" cy="33559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1197" y="4784835"/>
            <a:ext cx="5449570" cy="391486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3662"/>
            <a:ext cx="2951851" cy="49885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8536" y="9443662"/>
            <a:ext cx="2951851" cy="498851"/>
          </a:xfrm>
          <a:prstGeom prst="rect">
            <a:avLst/>
          </a:prstGeom>
        </p:spPr>
        <p:txBody>
          <a:bodyPr vert="horz" lIns="91440" tIns="45720" rIns="91440" bIns="45720" rtlCol="0" anchor="b"/>
          <a:lstStyle>
            <a:lvl1pPr algn="r">
              <a:defRPr sz="1200"/>
            </a:lvl1pPr>
          </a:lstStyle>
          <a:p>
            <a:fld id="{CC24D76D-9F83-475B-B683-787A59BDE0EE}" type="slidenum">
              <a:rPr lang="fr-FR" smtClean="0"/>
              <a:t>‹N°›</a:t>
            </a:fld>
            <a:endParaRPr lang="fr-FR"/>
          </a:p>
        </p:txBody>
      </p:sp>
    </p:spTree>
    <p:extLst>
      <p:ext uri="{BB962C8B-B14F-4D97-AF65-F5344CB8AC3E}">
        <p14:creationId xmlns:p14="http://schemas.microsoft.com/office/powerpoint/2010/main" val="13435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C24D76D-9F83-475B-B683-787A59BDE0EE}" type="slidenum">
              <a:rPr lang="fr-FR" smtClean="0"/>
              <a:t>7</a:t>
            </a:fld>
            <a:endParaRPr lang="fr-FR"/>
          </a:p>
        </p:txBody>
      </p:sp>
    </p:spTree>
    <p:extLst>
      <p:ext uri="{BB962C8B-B14F-4D97-AF65-F5344CB8AC3E}">
        <p14:creationId xmlns:p14="http://schemas.microsoft.com/office/powerpoint/2010/main" val="3211407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C24D76D-9F83-475B-B683-787A59BDE0EE}" type="slidenum">
              <a:rPr lang="fr-FR" smtClean="0"/>
              <a:t>8</a:t>
            </a:fld>
            <a:endParaRPr lang="fr-FR"/>
          </a:p>
        </p:txBody>
      </p:sp>
    </p:spTree>
    <p:extLst>
      <p:ext uri="{BB962C8B-B14F-4D97-AF65-F5344CB8AC3E}">
        <p14:creationId xmlns:p14="http://schemas.microsoft.com/office/powerpoint/2010/main" val="2226018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509872" y="0"/>
            <a:ext cx="13243109"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198795" y="-21511"/>
            <a:ext cx="46736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311154" y="2708476"/>
            <a:ext cx="4417807" cy="1702160"/>
          </a:xfrm>
        </p:spPr>
        <p:txBody>
          <a:bodyPr>
            <a:normAutofit/>
          </a:bodyPr>
          <a:lstStyle>
            <a:lvl1pPr>
              <a:defRPr sz="3600"/>
            </a:lvl1pPr>
          </a:lstStyle>
          <a:p>
            <a:r>
              <a:rPr lang="fr-FR"/>
              <a:t>Modifiez le style du titre</a:t>
            </a:r>
            <a:endParaRPr lang="en-US" dirty="0"/>
          </a:p>
        </p:txBody>
      </p:sp>
      <p:sp>
        <p:nvSpPr>
          <p:cNvPr id="3" name="Subtitle 2"/>
          <p:cNvSpPr>
            <a:spLocks noGrp="1"/>
          </p:cNvSpPr>
          <p:nvPr>
            <p:ph type="subTitle" idx="1"/>
          </p:nvPr>
        </p:nvSpPr>
        <p:spPr>
          <a:xfrm>
            <a:off x="6311154" y="4421081"/>
            <a:ext cx="4413071"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6318325" y="1516829"/>
            <a:ext cx="2844800" cy="750981"/>
          </a:xfrm>
        </p:spPr>
        <p:txBody>
          <a:bodyPr anchor="b"/>
          <a:lstStyle>
            <a:lvl1pPr algn="l">
              <a:defRPr sz="2400"/>
            </a:lvl1pPr>
          </a:lstStyle>
          <a:p>
            <a:fld id="{B61BEF0D-F0BB-DE4B-95CE-6DB70DBA9567}" type="datetimeFigureOut">
              <a:rPr lang="en-US" smtClean="0"/>
              <a:pPr/>
              <a:t>4/15/2019</a:t>
            </a:fld>
            <a:endParaRPr lang="en-US" dirty="0"/>
          </a:p>
        </p:txBody>
      </p:sp>
      <p:sp>
        <p:nvSpPr>
          <p:cNvPr id="50" name="Rectangle 49"/>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7071360" y="5719967"/>
            <a:ext cx="3775456"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6198795" y="5719967"/>
            <a:ext cx="858221" cy="365125"/>
          </a:xfrm>
        </p:spPr>
        <p:txBody>
          <a:bodyPr/>
          <a:lstStyle>
            <a:lvl1pPr>
              <a:defRPr>
                <a:solidFill>
                  <a:schemeClr val="accent1"/>
                </a:solidFill>
              </a:defRPr>
            </a:lvl1pPr>
          </a:lstStyle>
          <a:p>
            <a:fld id="{D57F1E4F-1CFF-5643-939E-217C01CDF565}" type="slidenum">
              <a:rPr lang="en-US" smtClean="0"/>
              <a:pPr/>
              <a:t>‹N°›</a:t>
            </a:fld>
            <a:endParaRPr lang="en-US" dirty="0"/>
          </a:p>
        </p:txBody>
      </p:sp>
      <p:sp>
        <p:nvSpPr>
          <p:cNvPr id="89" name="Rectangle 88"/>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1" y="1030147"/>
            <a:ext cx="1979271" cy="4780344"/>
          </a:xfrm>
        </p:spPr>
        <p:txBody>
          <a:bodyPr vert="eaVert" anchor="ctr"/>
          <a:lstStyle/>
          <a:p>
            <a:r>
              <a:rPr lang="fr-FR"/>
              <a:t>Modifiez le style du titre</a:t>
            </a:r>
            <a:endParaRPr lang="en-US"/>
          </a:p>
        </p:txBody>
      </p:sp>
      <p:sp>
        <p:nvSpPr>
          <p:cNvPr id="3" name="Vertical Text Placeholder 2"/>
          <p:cNvSpPr>
            <a:spLocks noGrp="1"/>
          </p:cNvSpPr>
          <p:nvPr>
            <p:ph type="body" orient="vert" idx="1"/>
          </p:nvPr>
        </p:nvSpPr>
        <p:spPr>
          <a:xfrm>
            <a:off x="1404395" y="1030147"/>
            <a:ext cx="7231605" cy="478034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215420" y="174616"/>
            <a:ext cx="1776208" cy="365125"/>
          </a:xfrm>
        </p:spPr>
        <p:txBody>
          <a:bodyPr/>
          <a:lstStyle/>
          <a:p>
            <a:fld id="{D57F1E4F-1CFF-5643-939E-217C01CDF565}" type="slidenum">
              <a:rPr lang="en-US" smtClean="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678194" y="2900830"/>
            <a:ext cx="8849957" cy="1362075"/>
          </a:xfrm>
        </p:spPr>
        <p:txBody>
          <a:bodyPr anchor="b"/>
          <a:lstStyle>
            <a:lvl1pPr algn="l">
              <a:defRPr sz="4000" b="0" cap="none" baseline="0"/>
            </a:lvl1pPr>
          </a:lstStyle>
          <a:p>
            <a:r>
              <a:rPr lang="fr-FR"/>
              <a:t>Modifiez le style du titre</a:t>
            </a:r>
            <a:endParaRPr lang="en-US" dirty="0"/>
          </a:p>
        </p:txBody>
      </p:sp>
      <p:sp>
        <p:nvSpPr>
          <p:cNvPr id="3" name="Text Placeholder 2"/>
          <p:cNvSpPr>
            <a:spLocks noGrp="1"/>
          </p:cNvSpPr>
          <p:nvPr>
            <p:ph type="body" idx="1"/>
          </p:nvPr>
        </p:nvSpPr>
        <p:spPr>
          <a:xfrm>
            <a:off x="1678194" y="4267201"/>
            <a:ext cx="8849956"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4/15/2019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4/15/2019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
        <p:nvSpPr>
          <p:cNvPr id="9" name="Content Placeholder 8"/>
          <p:cNvSpPr>
            <a:spLocks noGrp="1"/>
          </p:cNvSpPr>
          <p:nvPr>
            <p:ph sz="quarter" idx="13"/>
          </p:nvPr>
        </p:nvSpPr>
        <p:spPr>
          <a:xfrm>
            <a:off x="1389888" y="2313432"/>
            <a:ext cx="4559808" cy="349300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1" name="Content Placeholder 10"/>
          <p:cNvSpPr>
            <a:spLocks noGrp="1"/>
          </p:cNvSpPr>
          <p:nvPr>
            <p:ph sz="quarter" idx="14"/>
          </p:nvPr>
        </p:nvSpPr>
        <p:spPr>
          <a:xfrm>
            <a:off x="6193536" y="2313431"/>
            <a:ext cx="4559808" cy="349300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1882815" y="2316009"/>
            <a:ext cx="407619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388961"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682450" y="2316010"/>
            <a:ext cx="4074289"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93536" y="2974695"/>
            <a:ext cx="4559808"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4/15/2019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4/15/2019</a:t>
            </a:fld>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
        <p:nvSpPr>
          <p:cNvPr id="58" name="Rectangle 57"/>
          <p:cNvSpPr/>
          <p:nvPr/>
        </p:nvSpPr>
        <p:spPr>
          <a:xfrm>
            <a:off x="1207429" y="601884"/>
            <a:ext cx="4749676"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527859" y="856527"/>
            <a:ext cx="4120587"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1" name="Rectangle 60"/>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dirty="0"/>
          </a:p>
        </p:txBody>
      </p:sp>
      <p:sp>
        <p:nvSpPr>
          <p:cNvPr id="2" name="Title 1"/>
          <p:cNvSpPr>
            <a:spLocks noGrp="1"/>
          </p:cNvSpPr>
          <p:nvPr>
            <p:ph type="title"/>
          </p:nvPr>
        </p:nvSpPr>
        <p:spPr>
          <a:xfrm>
            <a:off x="6319777" y="2657435"/>
            <a:ext cx="4406096" cy="1463153"/>
          </a:xfrm>
        </p:spPr>
        <p:txBody>
          <a:bodyPr anchor="b">
            <a:normAutofit/>
          </a:bodyPr>
          <a:lstStyle>
            <a:lvl1pPr algn="l">
              <a:defRPr sz="2800" b="0"/>
            </a:lvl1pPr>
          </a:lstStyle>
          <a:p>
            <a:r>
              <a:rPr lang="fr-FR"/>
              <a:t>Modifiez le style du titre</a:t>
            </a:r>
            <a:endParaRPr lang="en-US"/>
          </a:p>
        </p:txBody>
      </p:sp>
      <p:sp>
        <p:nvSpPr>
          <p:cNvPr id="4" name="Text Placeholder 3"/>
          <p:cNvSpPr>
            <a:spLocks noGrp="1"/>
          </p:cNvSpPr>
          <p:nvPr>
            <p:ph type="body" sz="half" idx="2"/>
          </p:nvPr>
        </p:nvSpPr>
        <p:spPr>
          <a:xfrm>
            <a:off x="6315456" y="4136994"/>
            <a:ext cx="4398379"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509872" y="0"/>
            <a:ext cx="13243109"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6081656" y="-21511"/>
            <a:ext cx="4905488"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198795" y="-21510"/>
            <a:ext cx="46736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207429" y="601884"/>
            <a:ext cx="4749676"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6201185" y="6088284"/>
            <a:ext cx="46736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12565" y="2660904"/>
            <a:ext cx="4401312" cy="1463040"/>
          </a:xfrm>
        </p:spPr>
        <p:txBody>
          <a:bodyPr anchor="b">
            <a:normAutofit/>
          </a:bodyPr>
          <a:lstStyle>
            <a:lvl1pPr algn="l">
              <a:defRPr sz="2800" b="0"/>
            </a:lvl1pPr>
          </a:lstStyle>
          <a:p>
            <a:r>
              <a:rPr lang="fr-FR"/>
              <a:t>Modifiez le style du titre</a:t>
            </a:r>
            <a:endParaRPr lang="en-US"/>
          </a:p>
        </p:txBody>
      </p:sp>
      <p:sp>
        <p:nvSpPr>
          <p:cNvPr id="3" name="Picture Placeholder 2"/>
          <p:cNvSpPr>
            <a:spLocks noGrp="1"/>
          </p:cNvSpPr>
          <p:nvPr>
            <p:ph type="pic" idx="1"/>
          </p:nvPr>
        </p:nvSpPr>
        <p:spPr>
          <a:xfrm>
            <a:off x="1340278" y="693795"/>
            <a:ext cx="4479497"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312841" y="4133089"/>
            <a:ext cx="4400764"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4/15/2019</a:t>
            </a:fld>
            <a:endParaRPr lang="en-US" dirty="0"/>
          </a:p>
        </p:txBody>
      </p:sp>
      <p:sp>
        <p:nvSpPr>
          <p:cNvPr id="6" name="Footer Placeholder 5"/>
          <p:cNvSpPr>
            <a:spLocks noGrp="1"/>
          </p:cNvSpPr>
          <p:nvPr>
            <p:ph type="ftr" sz="quarter" idx="11"/>
          </p:nvPr>
        </p:nvSpPr>
        <p:spPr>
          <a:xfrm>
            <a:off x="6188597" y="5724836"/>
            <a:ext cx="4658219"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406400" y="0"/>
            <a:ext cx="13243109"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609600" y="333488"/>
            <a:ext cx="109728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91320" y="1027664"/>
            <a:ext cx="9366325" cy="1143000"/>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391323" y="2323652"/>
            <a:ext cx="9036423" cy="3508977"/>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996517" y="224493"/>
            <a:ext cx="2844800" cy="365125"/>
          </a:xfrm>
          <a:prstGeom prst="rect">
            <a:avLst/>
          </a:prstGeom>
        </p:spPr>
        <p:txBody>
          <a:bodyPr vert="horz" lIns="91440" tIns="45720" rIns="91440" bIns="45720" rtlCol="0" anchor="ctr"/>
          <a:lstStyle>
            <a:lvl1pPr algn="r">
              <a:defRPr sz="1200">
                <a:solidFill>
                  <a:srgbClr val="FEFEFE"/>
                </a:solidFill>
              </a:defRPr>
            </a:lvl1pPr>
          </a:lstStyle>
          <a:p>
            <a:fld id="{B61BEF0D-F0BB-DE4B-95CE-6DB70DBA9567}" type="datetimeFigureOut">
              <a:rPr lang="en-US" smtClean="0"/>
              <a:pPr/>
              <a:t>4/15/2019</a:t>
            </a:fld>
            <a:endParaRPr lang="en-US" dirty="0"/>
          </a:p>
        </p:txBody>
      </p:sp>
      <p:sp>
        <p:nvSpPr>
          <p:cNvPr id="5" name="Footer Placeholder 4"/>
          <p:cNvSpPr>
            <a:spLocks noGrp="1"/>
          </p:cNvSpPr>
          <p:nvPr>
            <p:ph type="ftr" sz="quarter" idx="3"/>
          </p:nvPr>
        </p:nvSpPr>
        <p:spPr>
          <a:xfrm>
            <a:off x="6188597" y="5852161"/>
            <a:ext cx="4669536"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6198795" y="224492"/>
            <a:ext cx="1776208" cy="365125"/>
          </a:xfrm>
          <a:prstGeom prst="rect">
            <a:avLst/>
          </a:prstGeom>
        </p:spPr>
        <p:txBody>
          <a:bodyPr vert="horz" lIns="91440" tIns="45720" rIns="91440" bIns="45720" rtlCol="0" anchor="ctr"/>
          <a:lstStyle>
            <a:lvl1pPr algn="l">
              <a:defRPr sz="1200">
                <a:solidFill>
                  <a:srgbClr val="FEFEFE"/>
                </a:solidFill>
              </a:defRPr>
            </a:lvl1pPr>
          </a:lstStyle>
          <a:p>
            <a:fld id="{D57F1E4F-1CFF-5643-939E-217C01CDF565}"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97141" y="2248107"/>
            <a:ext cx="8361229" cy="1113983"/>
          </a:xfrm>
        </p:spPr>
        <p:txBody>
          <a:bodyPr/>
          <a:lstStyle/>
          <a:p>
            <a:r>
              <a:rPr lang="fr-FR" b="1" dirty="0">
                <a:solidFill>
                  <a:srgbClr val="002060"/>
                </a:solidFill>
              </a:rPr>
              <a:t>Projet de CPTS</a:t>
            </a:r>
          </a:p>
        </p:txBody>
      </p:sp>
      <p:sp>
        <p:nvSpPr>
          <p:cNvPr id="3" name="Sous-titre 2"/>
          <p:cNvSpPr>
            <a:spLocks noGrp="1"/>
          </p:cNvSpPr>
          <p:nvPr>
            <p:ph type="subTitle" idx="1"/>
          </p:nvPr>
        </p:nvSpPr>
        <p:spPr>
          <a:xfrm>
            <a:off x="349135" y="3362090"/>
            <a:ext cx="9536406" cy="1352150"/>
          </a:xfrm>
        </p:spPr>
        <p:txBody>
          <a:bodyPr>
            <a:noAutofit/>
          </a:bodyPr>
          <a:lstStyle/>
          <a:p>
            <a:r>
              <a:rPr lang="fr-FR" sz="3200" b="1" cap="small" dirty="0">
                <a:solidFill>
                  <a:schemeClr val="accent5">
                    <a:lumMod val="50000"/>
                  </a:schemeClr>
                </a:solidFill>
              </a:rPr>
              <a:t>Territoire de la Bièvre</a:t>
            </a:r>
          </a:p>
          <a:p>
            <a:r>
              <a:rPr lang="fr-FR" sz="2400" b="1" dirty="0"/>
              <a:t>Cachan / Chevilly-Larue / Fresnes / L’Haÿ-les-Roses / Rungis </a:t>
            </a:r>
            <a:endParaRPr lang="fr-FR" sz="2400" dirty="0"/>
          </a:p>
          <a:p>
            <a:r>
              <a:rPr lang="fr-FR" dirty="0"/>
              <a:t>(Thiais / Villejuif / Vitry-sur-Seine)</a:t>
            </a:r>
          </a:p>
          <a:p>
            <a:endParaRPr lang="fr-FR" sz="2400" i="1" dirty="0">
              <a:solidFill>
                <a:schemeClr val="accent5">
                  <a:lumMod val="50000"/>
                </a:schemeClr>
              </a:solidFill>
            </a:endParaRPr>
          </a:p>
        </p:txBody>
      </p:sp>
      <p:sp>
        <p:nvSpPr>
          <p:cNvPr id="4" name="ZoneTexte 3"/>
          <p:cNvSpPr txBox="1"/>
          <p:nvPr/>
        </p:nvSpPr>
        <p:spPr>
          <a:xfrm>
            <a:off x="78658" y="6056671"/>
            <a:ext cx="5623873" cy="400110"/>
          </a:xfrm>
          <a:prstGeom prst="rect">
            <a:avLst/>
          </a:prstGeom>
          <a:noFill/>
        </p:spPr>
        <p:txBody>
          <a:bodyPr wrap="square" rtlCol="0">
            <a:spAutoFit/>
          </a:bodyPr>
          <a:lstStyle/>
          <a:p>
            <a:r>
              <a:rPr lang="fr-FR" sz="2000" dirty="0"/>
              <a:t>Réunion de discussion – Lundi 15 avril 2019</a:t>
            </a:r>
          </a:p>
        </p:txBody>
      </p:sp>
    </p:spTree>
    <p:extLst>
      <p:ext uri="{BB962C8B-B14F-4D97-AF65-F5344CB8AC3E}">
        <p14:creationId xmlns:p14="http://schemas.microsoft.com/office/powerpoint/2010/main" val="3277068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75161" y="311736"/>
            <a:ext cx="8299390" cy="690716"/>
          </a:xfrm>
        </p:spPr>
        <p:txBody>
          <a:bodyPr>
            <a:normAutofit fontScale="90000"/>
          </a:bodyPr>
          <a:lstStyle/>
          <a:p>
            <a:r>
              <a:rPr lang="fr-FR" b="1" dirty="0">
                <a:solidFill>
                  <a:srgbClr val="002060"/>
                </a:solidFill>
              </a:rPr>
              <a:t>Le financement alloué à la CPTS</a:t>
            </a:r>
            <a:r>
              <a:rPr lang="fr-FR" sz="2000" b="1" dirty="0">
                <a:solidFill>
                  <a:srgbClr val="002060"/>
                </a:solidFill>
              </a:rPr>
              <a:t> </a:t>
            </a:r>
          </a:p>
        </p:txBody>
      </p:sp>
      <p:sp>
        <p:nvSpPr>
          <p:cNvPr id="3" name="Espace réservé du contenu 2"/>
          <p:cNvSpPr>
            <a:spLocks noGrp="1"/>
          </p:cNvSpPr>
          <p:nvPr>
            <p:ph idx="1"/>
          </p:nvPr>
        </p:nvSpPr>
        <p:spPr>
          <a:xfrm>
            <a:off x="643383" y="2232156"/>
            <a:ext cx="10905234" cy="3798278"/>
          </a:xfrm>
        </p:spPr>
        <p:txBody>
          <a:bodyPr>
            <a:normAutofit fontScale="92500" lnSpcReduction="10000"/>
          </a:bodyPr>
          <a:lstStyle/>
          <a:p>
            <a:pPr marL="800100" lvl="2" indent="-342900">
              <a:spcBef>
                <a:spcPts val="1000"/>
              </a:spcBef>
              <a:buFont typeface="Wingdings" panose="05000000000000000000" pitchFamily="2" charset="2"/>
              <a:buChar char="ü"/>
            </a:pPr>
            <a:r>
              <a:rPr lang="fr-FR" sz="2400" b="1" dirty="0">
                <a:solidFill>
                  <a:schemeClr val="accent2">
                    <a:lumMod val="50000"/>
                  </a:schemeClr>
                </a:solidFill>
                <a:sym typeface="Wingdings" panose="05000000000000000000" pitchFamily="2" charset="2"/>
              </a:rPr>
              <a:t> </a:t>
            </a:r>
            <a:r>
              <a:rPr lang="fr-FR" sz="2400" b="1" dirty="0">
                <a:solidFill>
                  <a:schemeClr val="tx1"/>
                </a:solidFill>
              </a:rPr>
              <a:t>Une aide financière pour l’accompagnement au démarrage</a:t>
            </a:r>
          </a:p>
          <a:p>
            <a:pPr marL="457200" lvl="2" indent="0">
              <a:spcBef>
                <a:spcPts val="1000"/>
              </a:spcBef>
              <a:buNone/>
            </a:pPr>
            <a:r>
              <a:rPr lang="fr-FR" sz="2000" dirty="0">
                <a:solidFill>
                  <a:schemeClr val="tx1"/>
                </a:solidFill>
              </a:rPr>
              <a:t>Fonction de coordination, temps passé par les professionnels de santé, aide à l’équipement dès l’acquisition d’outils informatiques (Outils / Système d’information)</a:t>
            </a:r>
          </a:p>
          <a:p>
            <a:pPr marL="457200" lvl="2" indent="0">
              <a:spcBef>
                <a:spcPts val="1000"/>
              </a:spcBef>
              <a:buNone/>
            </a:pPr>
            <a:endParaRPr lang="fr-FR" sz="1700" dirty="0">
              <a:solidFill>
                <a:schemeClr val="tx1"/>
              </a:solidFill>
            </a:endParaRPr>
          </a:p>
          <a:p>
            <a:pPr marL="800100" lvl="2" indent="-342900">
              <a:spcBef>
                <a:spcPts val="0"/>
              </a:spcBef>
              <a:spcAft>
                <a:spcPts val="0"/>
              </a:spcAft>
              <a:buFont typeface="Wingdings" panose="05000000000000000000" pitchFamily="2" charset="2"/>
              <a:buChar char="ü"/>
            </a:pPr>
            <a:r>
              <a:rPr lang="fr-FR" sz="2400" b="1" dirty="0">
                <a:solidFill>
                  <a:schemeClr val="tx1"/>
                </a:solidFill>
              </a:rPr>
              <a:t>Une aide financière pour assurer la réalisation des missions </a:t>
            </a:r>
          </a:p>
          <a:p>
            <a:pPr marL="457200" lvl="2" indent="0">
              <a:spcBef>
                <a:spcPts val="0"/>
              </a:spcBef>
              <a:spcAft>
                <a:spcPts val="0"/>
              </a:spcAft>
              <a:buNone/>
            </a:pPr>
            <a:r>
              <a:rPr lang="fr-FR" sz="2400" b="1" dirty="0">
                <a:solidFill>
                  <a:schemeClr val="tx1"/>
                </a:solidFill>
              </a:rPr>
              <a:t>composée de 2 volets </a:t>
            </a:r>
          </a:p>
          <a:p>
            <a:pPr marL="457200" lvl="2" indent="0">
              <a:spcBef>
                <a:spcPts val="0"/>
              </a:spcBef>
              <a:spcAft>
                <a:spcPts val="0"/>
              </a:spcAft>
              <a:buNone/>
            </a:pPr>
            <a:endParaRPr lang="fr-FR" sz="2400" b="1" u="sng" dirty="0">
              <a:solidFill>
                <a:schemeClr val="tx1"/>
              </a:solidFill>
            </a:endParaRPr>
          </a:p>
          <a:p>
            <a:pPr marL="457200" lvl="2" indent="0">
              <a:spcBef>
                <a:spcPts val="0"/>
              </a:spcBef>
              <a:spcAft>
                <a:spcPts val="0"/>
              </a:spcAft>
              <a:buNone/>
            </a:pPr>
            <a:r>
              <a:rPr lang="fr-FR" sz="2000" dirty="0">
                <a:solidFill>
                  <a:schemeClr val="tx1"/>
                </a:solidFill>
              </a:rPr>
              <a:t>Une rémunération pour les </a:t>
            </a:r>
            <a:r>
              <a:rPr lang="fr-FR" sz="2000" b="1" u="sng" dirty="0">
                <a:solidFill>
                  <a:schemeClr val="tx1"/>
                </a:solidFill>
              </a:rPr>
              <a:t>moyens </a:t>
            </a:r>
            <a:r>
              <a:rPr lang="fr-FR" sz="2000" dirty="0">
                <a:solidFill>
                  <a:schemeClr val="tx1"/>
                </a:solidFill>
              </a:rPr>
              <a:t>mis en œuvre</a:t>
            </a:r>
          </a:p>
          <a:p>
            <a:pPr marL="457200" lvl="2" indent="0">
              <a:spcBef>
                <a:spcPts val="0"/>
              </a:spcBef>
              <a:spcAft>
                <a:spcPts val="0"/>
              </a:spcAft>
              <a:buNone/>
            </a:pPr>
            <a:endParaRPr lang="fr-FR" sz="2000" dirty="0">
              <a:solidFill>
                <a:schemeClr val="tx1"/>
              </a:solidFill>
            </a:endParaRPr>
          </a:p>
          <a:p>
            <a:pPr marL="457200" lvl="2" indent="0">
              <a:spcBef>
                <a:spcPts val="0"/>
              </a:spcBef>
              <a:spcAft>
                <a:spcPts val="0"/>
              </a:spcAft>
              <a:buNone/>
            </a:pPr>
            <a:r>
              <a:rPr lang="fr-FR" sz="2000" dirty="0">
                <a:solidFill>
                  <a:schemeClr val="tx1"/>
                </a:solidFill>
              </a:rPr>
              <a:t>Une rémunération en fonction de </a:t>
            </a:r>
            <a:r>
              <a:rPr lang="fr-FR" sz="2000" b="1" u="sng" dirty="0">
                <a:solidFill>
                  <a:schemeClr val="tx1"/>
                </a:solidFill>
              </a:rPr>
              <a:t>l’atteinte des résultats</a:t>
            </a:r>
            <a:r>
              <a:rPr lang="fr-FR" sz="2000" b="1" dirty="0">
                <a:solidFill>
                  <a:schemeClr val="tx1"/>
                </a:solidFill>
              </a:rPr>
              <a:t>  </a:t>
            </a:r>
            <a:r>
              <a:rPr lang="fr-FR" sz="2000" dirty="0">
                <a:solidFill>
                  <a:schemeClr val="tx1"/>
                </a:solidFill>
              </a:rPr>
              <a:t>mesurés à partir d’indicateurs</a:t>
            </a:r>
          </a:p>
          <a:p>
            <a:pPr marL="457200" lvl="2" indent="0">
              <a:spcBef>
                <a:spcPts val="0"/>
              </a:spcBef>
              <a:spcAft>
                <a:spcPts val="0"/>
              </a:spcAft>
              <a:buNone/>
            </a:pPr>
            <a:endParaRPr lang="fr-FR" sz="2000" dirty="0">
              <a:solidFill>
                <a:schemeClr val="tx1"/>
              </a:solidFill>
            </a:endParaRPr>
          </a:p>
          <a:p>
            <a:pPr marL="457200" lvl="2" indent="0">
              <a:spcBef>
                <a:spcPts val="0"/>
              </a:spcBef>
              <a:spcAft>
                <a:spcPts val="0"/>
              </a:spcAft>
              <a:buNone/>
            </a:pPr>
            <a:r>
              <a:rPr lang="fr-FR" sz="2000" dirty="0">
                <a:solidFill>
                  <a:schemeClr val="tx1"/>
                </a:solidFill>
              </a:rPr>
              <a:t>Maintien de l’aide financière sur la coordination et les Outils - Systèmes d’information</a:t>
            </a:r>
          </a:p>
        </p:txBody>
      </p:sp>
      <p:sp>
        <p:nvSpPr>
          <p:cNvPr id="7" name="Rectangle 6">
            <a:extLst>
              <a:ext uri="{FF2B5EF4-FFF2-40B4-BE49-F238E27FC236}">
                <a16:creationId xmlns:a16="http://schemas.microsoft.com/office/drawing/2014/main" id="{0317DE34-0816-43AB-A3B8-3A3343208D60}"/>
              </a:ext>
            </a:extLst>
          </p:cNvPr>
          <p:cNvSpPr/>
          <p:nvPr/>
        </p:nvSpPr>
        <p:spPr>
          <a:xfrm>
            <a:off x="1175161" y="1147755"/>
            <a:ext cx="9382003" cy="400110"/>
          </a:xfrm>
          <a:prstGeom prst="rect">
            <a:avLst/>
          </a:prstGeom>
        </p:spPr>
        <p:txBody>
          <a:bodyPr wrap="square">
            <a:spAutoFit/>
          </a:bodyPr>
          <a:lstStyle/>
          <a:p>
            <a:pPr marL="0" lvl="1" indent="0">
              <a:spcBef>
                <a:spcPts val="1000"/>
              </a:spcBef>
              <a:buNone/>
            </a:pPr>
            <a:r>
              <a:rPr lang="fr-FR" sz="2000" i="1" dirty="0"/>
              <a:t>Modulable en fonction de la taille et des caractéristiques de la CPTS</a:t>
            </a:r>
          </a:p>
        </p:txBody>
      </p:sp>
    </p:spTree>
    <p:extLst>
      <p:ext uri="{BB962C8B-B14F-4D97-AF65-F5344CB8AC3E}">
        <p14:creationId xmlns:p14="http://schemas.microsoft.com/office/powerpoint/2010/main" val="1522878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24698" y="400665"/>
            <a:ext cx="8800835" cy="690716"/>
          </a:xfrm>
        </p:spPr>
        <p:txBody>
          <a:bodyPr>
            <a:normAutofit fontScale="90000"/>
          </a:bodyPr>
          <a:lstStyle/>
          <a:p>
            <a:r>
              <a:rPr lang="fr-FR" b="1" dirty="0">
                <a:solidFill>
                  <a:srgbClr val="002060"/>
                </a:solidFill>
              </a:rPr>
              <a:t>Projet de statuts </a:t>
            </a:r>
            <a:r>
              <a:rPr lang="fr-FR" sz="2000" b="1" dirty="0">
                <a:solidFill>
                  <a:srgbClr val="002060"/>
                </a:solidFill>
              </a:rPr>
              <a:t>(1/10)</a:t>
            </a:r>
          </a:p>
        </p:txBody>
      </p:sp>
      <p:sp>
        <p:nvSpPr>
          <p:cNvPr id="3" name="Espace réservé du contenu 2"/>
          <p:cNvSpPr>
            <a:spLocks noGrp="1"/>
          </p:cNvSpPr>
          <p:nvPr>
            <p:ph idx="1"/>
          </p:nvPr>
        </p:nvSpPr>
        <p:spPr>
          <a:xfrm>
            <a:off x="945969" y="1619608"/>
            <a:ext cx="10300061" cy="2769512"/>
          </a:xfrm>
        </p:spPr>
        <p:txBody>
          <a:bodyPr>
            <a:noAutofit/>
          </a:bodyPr>
          <a:lstStyle/>
          <a:p>
            <a:r>
              <a:rPr lang="fr-FR" b="1" u="sng" dirty="0">
                <a:solidFill>
                  <a:schemeClr val="tx1"/>
                </a:solidFill>
              </a:rPr>
              <a:t>ARTICLE 1 : DENOMINATION</a:t>
            </a:r>
            <a:endParaRPr lang="fr-FR" dirty="0">
              <a:solidFill>
                <a:schemeClr val="tx1"/>
              </a:solidFill>
            </a:endParaRPr>
          </a:p>
          <a:p>
            <a:pPr marL="0" indent="0">
              <a:buNone/>
            </a:pPr>
            <a:endParaRPr lang="fr-FR" dirty="0">
              <a:solidFill>
                <a:schemeClr val="tx1"/>
              </a:solidFill>
            </a:endParaRPr>
          </a:p>
          <a:p>
            <a:pPr marL="0" indent="0">
              <a:buNone/>
            </a:pPr>
            <a:r>
              <a:rPr lang="fr-FR" dirty="0">
                <a:solidFill>
                  <a:schemeClr val="tx1"/>
                </a:solidFill>
              </a:rPr>
              <a:t>L'Association a pour dénomination :</a:t>
            </a:r>
            <a:r>
              <a:rPr lang="fr-FR" b="1" dirty="0">
                <a:solidFill>
                  <a:schemeClr val="tx1"/>
                </a:solidFill>
              </a:rPr>
              <a:t> Communauté Professionnelle Territoriale de Santé de la Bièvre</a:t>
            </a:r>
          </a:p>
          <a:p>
            <a:pPr marL="0" indent="0">
              <a:buNone/>
            </a:pPr>
            <a:r>
              <a:rPr lang="fr-FR" dirty="0">
                <a:solidFill>
                  <a:schemeClr val="tx1"/>
                </a:solidFill>
              </a:rPr>
              <a:t>Abréviation :</a:t>
            </a:r>
            <a:r>
              <a:rPr lang="fr-FR" b="1" dirty="0">
                <a:solidFill>
                  <a:schemeClr val="tx1"/>
                </a:solidFill>
              </a:rPr>
              <a:t> CPTS de la Bièvre</a:t>
            </a:r>
            <a:endParaRPr lang="fr-FR" dirty="0">
              <a:solidFill>
                <a:schemeClr val="tx1"/>
              </a:solidFill>
            </a:endParaRPr>
          </a:p>
        </p:txBody>
      </p:sp>
      <p:sp>
        <p:nvSpPr>
          <p:cNvPr id="4" name="Titre 1"/>
          <p:cNvSpPr txBox="1">
            <a:spLocks/>
          </p:cNvSpPr>
          <p:nvPr/>
        </p:nvSpPr>
        <p:spPr>
          <a:xfrm>
            <a:off x="9192198" y="125361"/>
            <a:ext cx="2891648" cy="966020"/>
          </a:xfrm>
          <a:prstGeom prst="rect">
            <a:avLst/>
          </a:prstGeom>
        </p:spPr>
        <p:txBody>
          <a:bodyPr vert="horz" lIns="91440" tIns="45720" rIns="91440" bIns="45720" rtlCol="0" anchor="t">
            <a:normAutofit fontScale="975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r"/>
            <a:endParaRPr lang="fr-FR" sz="1800" i="1" dirty="0">
              <a:solidFill>
                <a:schemeClr val="tx2">
                  <a:lumMod val="50000"/>
                </a:schemeClr>
              </a:solidFill>
            </a:endParaRPr>
          </a:p>
        </p:txBody>
      </p:sp>
    </p:spTree>
    <p:extLst>
      <p:ext uri="{BB962C8B-B14F-4D97-AF65-F5344CB8AC3E}">
        <p14:creationId xmlns:p14="http://schemas.microsoft.com/office/powerpoint/2010/main" val="1969066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45969" y="365332"/>
            <a:ext cx="8800835" cy="690716"/>
          </a:xfrm>
        </p:spPr>
        <p:txBody>
          <a:bodyPr>
            <a:normAutofit fontScale="90000"/>
          </a:bodyPr>
          <a:lstStyle/>
          <a:p>
            <a:r>
              <a:rPr lang="fr-FR" b="1" dirty="0">
                <a:solidFill>
                  <a:srgbClr val="002060"/>
                </a:solidFill>
              </a:rPr>
              <a:t>Projet de statuts </a:t>
            </a:r>
            <a:r>
              <a:rPr lang="fr-FR" sz="2000" b="1" dirty="0">
                <a:solidFill>
                  <a:srgbClr val="002060"/>
                </a:solidFill>
              </a:rPr>
              <a:t>(2/10)</a:t>
            </a:r>
          </a:p>
        </p:txBody>
      </p:sp>
      <p:sp>
        <p:nvSpPr>
          <p:cNvPr id="3" name="Espace réservé du contenu 2"/>
          <p:cNvSpPr>
            <a:spLocks noGrp="1"/>
          </p:cNvSpPr>
          <p:nvPr>
            <p:ph idx="1"/>
          </p:nvPr>
        </p:nvSpPr>
        <p:spPr>
          <a:xfrm>
            <a:off x="945969" y="1182728"/>
            <a:ext cx="10300061" cy="5461912"/>
          </a:xfrm>
        </p:spPr>
        <p:txBody>
          <a:bodyPr>
            <a:noAutofit/>
          </a:bodyPr>
          <a:lstStyle/>
          <a:p>
            <a:r>
              <a:rPr lang="fr-FR" b="1" u="sng" dirty="0">
                <a:solidFill>
                  <a:schemeClr val="tx1"/>
                </a:solidFill>
              </a:rPr>
              <a:t>ARTICLE 2 : OBJET</a:t>
            </a:r>
            <a:endParaRPr lang="fr-FR" dirty="0">
              <a:solidFill>
                <a:schemeClr val="tx1"/>
              </a:solidFill>
            </a:endParaRPr>
          </a:p>
          <a:p>
            <a:pPr marL="0" indent="0">
              <a:buNone/>
            </a:pPr>
            <a:r>
              <a:rPr lang="fr-FR" sz="2000" dirty="0">
                <a:solidFill>
                  <a:schemeClr val="tx1"/>
                </a:solidFill>
              </a:rPr>
              <a:t>L’objet de l’Association est de : </a:t>
            </a:r>
          </a:p>
          <a:p>
            <a:pPr marL="0" indent="0">
              <a:buNone/>
            </a:pPr>
            <a:r>
              <a:rPr lang="fr-FR" sz="2000" dirty="0">
                <a:solidFill>
                  <a:schemeClr val="tx1"/>
                </a:solidFill>
              </a:rPr>
              <a:t>- favoriser l’accès aux soins,</a:t>
            </a:r>
          </a:p>
          <a:p>
            <a:pPr marL="0" lvl="0" indent="0">
              <a:buNone/>
            </a:pPr>
            <a:r>
              <a:rPr lang="fr-FR" sz="2000" dirty="0">
                <a:solidFill>
                  <a:schemeClr val="tx1"/>
                </a:solidFill>
              </a:rPr>
              <a:t>- organiser l’exercice coordonné des professionnels de santé et optimiser le parcours de santé des patients en lien avec la plateforme territoriale d’appui 94 Ouest ou tout dispositif d’appui à la coordination (DAC) du territoire,</a:t>
            </a:r>
          </a:p>
          <a:p>
            <a:pPr marL="0" lvl="0" indent="0">
              <a:buNone/>
            </a:pPr>
            <a:r>
              <a:rPr lang="fr-FR" sz="2000" dirty="0">
                <a:solidFill>
                  <a:schemeClr val="tx1"/>
                </a:solidFill>
              </a:rPr>
              <a:t>- améliorer la continuité des soins avec les établissements hospitaliers et du secteur médico-social,</a:t>
            </a:r>
          </a:p>
          <a:p>
            <a:pPr marL="0" lvl="0" indent="0">
              <a:buNone/>
            </a:pPr>
            <a:r>
              <a:rPr lang="fr-FR" sz="2000" dirty="0">
                <a:solidFill>
                  <a:schemeClr val="tx1"/>
                </a:solidFill>
              </a:rPr>
              <a:t>- promouvoir les comportements favorables à la santé et relayer les campagnes de santé publique nationales et régionales,</a:t>
            </a:r>
          </a:p>
          <a:p>
            <a:pPr marL="0" lvl="0" indent="0">
              <a:buNone/>
            </a:pPr>
            <a:r>
              <a:rPr lang="fr-FR" sz="2000" dirty="0">
                <a:solidFill>
                  <a:schemeClr val="tx1"/>
                </a:solidFill>
              </a:rPr>
              <a:t>- participer à la formation des professionnels de santé.</a:t>
            </a:r>
          </a:p>
          <a:p>
            <a:pPr marL="0" indent="0">
              <a:buNone/>
            </a:pPr>
            <a:r>
              <a:rPr lang="fr-FR" sz="2000" dirty="0">
                <a:solidFill>
                  <a:schemeClr val="tx1"/>
                </a:solidFill>
              </a:rPr>
              <a:t>principalement sur le territoire d’actions des professionnels de soins ambulatoires des communes de Cachan, Chevilly-Larue, Fresnes, L’Haÿ-les-Roses et Rungis, les communes adjacentes en particulier de Thiais, de Villejuif et de Vitry-sur-Seine, pouvant être également associées en fonction des actions menées.</a:t>
            </a:r>
          </a:p>
        </p:txBody>
      </p:sp>
      <p:sp>
        <p:nvSpPr>
          <p:cNvPr id="4" name="Titre 1"/>
          <p:cNvSpPr txBox="1">
            <a:spLocks/>
          </p:cNvSpPr>
          <p:nvPr/>
        </p:nvSpPr>
        <p:spPr>
          <a:xfrm>
            <a:off x="9192198" y="125361"/>
            <a:ext cx="2891648" cy="966020"/>
          </a:xfrm>
          <a:prstGeom prst="rect">
            <a:avLst/>
          </a:prstGeom>
        </p:spPr>
        <p:txBody>
          <a:bodyPr vert="horz" lIns="91440" tIns="45720" rIns="91440" bIns="45720" rtlCol="0" anchor="t">
            <a:normAutofit fontScale="975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r"/>
            <a:endParaRPr lang="fr-FR" sz="1800" i="1" dirty="0">
              <a:solidFill>
                <a:schemeClr val="tx2">
                  <a:lumMod val="50000"/>
                </a:schemeClr>
              </a:solidFill>
            </a:endParaRPr>
          </a:p>
        </p:txBody>
      </p:sp>
    </p:spTree>
    <p:extLst>
      <p:ext uri="{BB962C8B-B14F-4D97-AF65-F5344CB8AC3E}">
        <p14:creationId xmlns:p14="http://schemas.microsoft.com/office/powerpoint/2010/main" val="3677892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7340" y="263013"/>
            <a:ext cx="8800835" cy="690716"/>
          </a:xfrm>
        </p:spPr>
        <p:txBody>
          <a:bodyPr>
            <a:normAutofit fontScale="90000"/>
          </a:bodyPr>
          <a:lstStyle/>
          <a:p>
            <a:r>
              <a:rPr lang="fr-FR" b="1" dirty="0">
                <a:solidFill>
                  <a:srgbClr val="002060"/>
                </a:solidFill>
              </a:rPr>
              <a:t>Projet de statuts </a:t>
            </a:r>
            <a:r>
              <a:rPr lang="fr-FR" sz="2000" b="1" dirty="0">
                <a:solidFill>
                  <a:srgbClr val="002060"/>
                </a:solidFill>
              </a:rPr>
              <a:t>(3/10)</a:t>
            </a:r>
          </a:p>
        </p:txBody>
      </p:sp>
      <p:sp>
        <p:nvSpPr>
          <p:cNvPr id="3" name="Espace réservé du contenu 2"/>
          <p:cNvSpPr>
            <a:spLocks noGrp="1"/>
          </p:cNvSpPr>
          <p:nvPr>
            <p:ph idx="1"/>
          </p:nvPr>
        </p:nvSpPr>
        <p:spPr>
          <a:xfrm>
            <a:off x="937340" y="1203960"/>
            <a:ext cx="10317319" cy="4450080"/>
          </a:xfrm>
        </p:spPr>
        <p:txBody>
          <a:bodyPr>
            <a:noAutofit/>
          </a:bodyPr>
          <a:lstStyle/>
          <a:p>
            <a:r>
              <a:rPr lang="fr-FR" b="1" u="sng" cap="all" dirty="0">
                <a:solidFill>
                  <a:schemeClr val="tx1"/>
                </a:solidFill>
              </a:rPr>
              <a:t>Article 3 – </a:t>
            </a:r>
            <a:r>
              <a:rPr lang="fr-FR" b="1" u="sng" cap="all" dirty="0" err="1">
                <a:solidFill>
                  <a:schemeClr val="tx1"/>
                </a:solidFill>
              </a:rPr>
              <a:t>MoyeNs</a:t>
            </a:r>
            <a:r>
              <a:rPr lang="fr-FR" b="1" u="sng" cap="all" dirty="0">
                <a:solidFill>
                  <a:schemeClr val="tx1"/>
                </a:solidFill>
              </a:rPr>
              <a:t> d’action</a:t>
            </a:r>
            <a:endParaRPr lang="fr-FR" dirty="0">
              <a:solidFill>
                <a:schemeClr val="tx1"/>
              </a:solidFill>
            </a:endParaRPr>
          </a:p>
          <a:p>
            <a:pPr marL="0" indent="0">
              <a:buNone/>
            </a:pPr>
            <a:r>
              <a:rPr lang="fr-FR" dirty="0">
                <a:solidFill>
                  <a:schemeClr val="tx1"/>
                </a:solidFill>
              </a:rPr>
              <a:t>Les moyens d’action sont :</a:t>
            </a:r>
          </a:p>
          <a:p>
            <a:pPr marL="0" lvl="0" indent="0">
              <a:buNone/>
            </a:pPr>
            <a:r>
              <a:rPr lang="fr-FR" dirty="0">
                <a:solidFill>
                  <a:schemeClr val="tx1"/>
                </a:solidFill>
              </a:rPr>
              <a:t>- la tenue de réunions de travail, d’assemblées périodiques, de réunions de concertation pluriprofessionnelle (RCP), de groupes d’analyse des pratiques, de conférences, …</a:t>
            </a:r>
          </a:p>
          <a:p>
            <a:pPr marL="0" lvl="0" indent="0">
              <a:buNone/>
            </a:pPr>
            <a:r>
              <a:rPr lang="fr-FR" dirty="0">
                <a:solidFill>
                  <a:schemeClr val="tx1"/>
                </a:solidFill>
              </a:rPr>
              <a:t>- la mise en œuvre de programmes de formation continue (médicale, paramédicale, médico-sociale, transversale…), d’études, de recherches et de publications,</a:t>
            </a:r>
          </a:p>
          <a:p>
            <a:pPr marL="0" lvl="0" indent="0">
              <a:buNone/>
            </a:pPr>
            <a:r>
              <a:rPr lang="fr-FR" dirty="0">
                <a:solidFill>
                  <a:schemeClr val="tx1"/>
                </a:solidFill>
              </a:rPr>
              <a:t>- l’accompagnement, l’aide et le soutien aux professionnels de santé libéraux,</a:t>
            </a:r>
          </a:p>
          <a:p>
            <a:pPr marL="0" lvl="0" indent="0">
              <a:buNone/>
            </a:pPr>
            <a:r>
              <a:rPr lang="fr-FR" dirty="0">
                <a:solidFill>
                  <a:schemeClr val="tx1"/>
                </a:solidFill>
              </a:rPr>
              <a:t>- l’échange d’informations par messageries et plateformes numériques de santé sécurisées,</a:t>
            </a:r>
          </a:p>
          <a:p>
            <a:pPr marL="0" lvl="0" indent="0">
              <a:buNone/>
            </a:pPr>
            <a:r>
              <a:rPr lang="fr-FR" dirty="0">
                <a:solidFill>
                  <a:schemeClr val="tx1"/>
                </a:solidFill>
              </a:rPr>
              <a:t>- toutes initiatives pouvant aider à la réalisation de l’objet de l’Association.</a:t>
            </a:r>
          </a:p>
          <a:p>
            <a:endParaRPr lang="fr-FR" dirty="0"/>
          </a:p>
        </p:txBody>
      </p:sp>
      <p:sp>
        <p:nvSpPr>
          <p:cNvPr id="4" name="Titre 1"/>
          <p:cNvSpPr txBox="1">
            <a:spLocks/>
          </p:cNvSpPr>
          <p:nvPr/>
        </p:nvSpPr>
        <p:spPr>
          <a:xfrm>
            <a:off x="9192198" y="125361"/>
            <a:ext cx="2891648" cy="966020"/>
          </a:xfrm>
          <a:prstGeom prst="rect">
            <a:avLst/>
          </a:prstGeom>
        </p:spPr>
        <p:txBody>
          <a:bodyPr vert="horz" lIns="91440" tIns="45720" rIns="91440" bIns="45720" rtlCol="0" anchor="t">
            <a:normAutofit fontScale="975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r"/>
            <a:endParaRPr lang="fr-FR" sz="1800" i="1" dirty="0">
              <a:solidFill>
                <a:schemeClr val="tx2">
                  <a:lumMod val="50000"/>
                </a:schemeClr>
              </a:solidFill>
            </a:endParaRPr>
          </a:p>
        </p:txBody>
      </p:sp>
    </p:spTree>
    <p:extLst>
      <p:ext uri="{BB962C8B-B14F-4D97-AF65-F5344CB8AC3E}">
        <p14:creationId xmlns:p14="http://schemas.microsoft.com/office/powerpoint/2010/main" val="3193026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3578" y="400665"/>
            <a:ext cx="8800835" cy="690716"/>
          </a:xfrm>
        </p:spPr>
        <p:txBody>
          <a:bodyPr>
            <a:normAutofit fontScale="90000"/>
          </a:bodyPr>
          <a:lstStyle/>
          <a:p>
            <a:r>
              <a:rPr lang="fr-FR" b="1" dirty="0">
                <a:solidFill>
                  <a:srgbClr val="002060"/>
                </a:solidFill>
              </a:rPr>
              <a:t>Projet de statuts </a:t>
            </a:r>
            <a:r>
              <a:rPr lang="fr-FR" sz="2000" b="1" dirty="0">
                <a:solidFill>
                  <a:srgbClr val="002060"/>
                </a:solidFill>
              </a:rPr>
              <a:t>(4/10)</a:t>
            </a:r>
          </a:p>
        </p:txBody>
      </p:sp>
      <p:sp>
        <p:nvSpPr>
          <p:cNvPr id="3" name="Espace réservé du contenu 2"/>
          <p:cNvSpPr>
            <a:spLocks noGrp="1"/>
          </p:cNvSpPr>
          <p:nvPr>
            <p:ph idx="1"/>
          </p:nvPr>
        </p:nvSpPr>
        <p:spPr>
          <a:xfrm>
            <a:off x="951978" y="1202157"/>
            <a:ext cx="10317319" cy="4893843"/>
          </a:xfrm>
        </p:spPr>
        <p:txBody>
          <a:bodyPr>
            <a:noAutofit/>
          </a:bodyPr>
          <a:lstStyle/>
          <a:p>
            <a:r>
              <a:rPr lang="fr-FR" b="1" u="sng" dirty="0">
                <a:solidFill>
                  <a:schemeClr val="tx1"/>
                </a:solidFill>
              </a:rPr>
              <a:t>ARTICLE 6 : COMPOSITION DE L'ASSOCIATION</a:t>
            </a:r>
            <a:endParaRPr lang="fr-FR" dirty="0">
              <a:solidFill>
                <a:schemeClr val="tx1"/>
              </a:solidFill>
            </a:endParaRPr>
          </a:p>
          <a:p>
            <a:pPr marL="0" indent="0">
              <a:buNone/>
            </a:pPr>
            <a:r>
              <a:rPr lang="fr-FR" sz="2000" dirty="0">
                <a:solidFill>
                  <a:schemeClr val="tx1"/>
                </a:solidFill>
              </a:rPr>
              <a:t>L’Association se compose :</a:t>
            </a:r>
          </a:p>
          <a:p>
            <a:pPr marL="0" lvl="0" indent="0">
              <a:buNone/>
            </a:pPr>
            <a:r>
              <a:rPr lang="fr-FR" sz="2000" b="1" dirty="0">
                <a:solidFill>
                  <a:schemeClr val="tx1"/>
                </a:solidFill>
              </a:rPr>
              <a:t>1) Des membres fondateurs</a:t>
            </a:r>
            <a:endParaRPr lang="fr-FR" sz="2000" dirty="0">
              <a:solidFill>
                <a:schemeClr val="tx1"/>
              </a:solidFill>
            </a:endParaRPr>
          </a:p>
          <a:p>
            <a:pPr marL="0" lvl="0" indent="0">
              <a:buNone/>
            </a:pPr>
            <a:r>
              <a:rPr lang="fr-FR" sz="2000" dirty="0">
                <a:solidFill>
                  <a:schemeClr val="tx1"/>
                </a:solidFill>
              </a:rPr>
              <a:t>- </a:t>
            </a:r>
            <a:r>
              <a:rPr lang="fr-FR" sz="2000" b="1" dirty="0">
                <a:solidFill>
                  <a:schemeClr val="tx1"/>
                </a:solidFill>
              </a:rPr>
              <a:t>l’Equipe de soins primaires de L’Haÿ-les-Roses </a:t>
            </a:r>
            <a:r>
              <a:rPr lang="fr-FR" sz="2000" dirty="0">
                <a:solidFill>
                  <a:schemeClr val="tx1"/>
                </a:solidFill>
              </a:rPr>
              <a:t>constituée en unité pluriprofessionnelle de proximité (UPP) au sein de l’association du Pôle de santé de Créteil et de l’est du Val-de-Marne (PSP 94), </a:t>
            </a:r>
          </a:p>
          <a:p>
            <a:pPr marL="0" lvl="0" indent="0">
              <a:buNone/>
            </a:pPr>
            <a:r>
              <a:rPr lang="fr-FR" sz="2000" b="1" dirty="0">
                <a:solidFill>
                  <a:schemeClr val="tx1"/>
                </a:solidFill>
              </a:rPr>
              <a:t>- l'Association de la Maison de santé pluriprofessionnelle Lucien </a:t>
            </a:r>
            <a:r>
              <a:rPr lang="fr-FR" sz="2000" b="1" dirty="0" err="1">
                <a:solidFill>
                  <a:schemeClr val="tx1"/>
                </a:solidFill>
              </a:rPr>
              <a:t>Grelinger</a:t>
            </a:r>
            <a:r>
              <a:rPr lang="fr-FR" sz="2000" b="1" dirty="0">
                <a:solidFill>
                  <a:schemeClr val="tx1"/>
                </a:solidFill>
              </a:rPr>
              <a:t> de Rungis (MSLG), </a:t>
            </a:r>
          </a:p>
          <a:p>
            <a:pPr marL="0" lvl="0" indent="0">
              <a:buNone/>
            </a:pPr>
            <a:r>
              <a:rPr lang="fr-FR" sz="2000" dirty="0">
                <a:solidFill>
                  <a:schemeClr val="tx1"/>
                </a:solidFill>
              </a:rPr>
              <a:t>- </a:t>
            </a:r>
            <a:r>
              <a:rPr lang="fr-FR" sz="2000" b="1" dirty="0">
                <a:solidFill>
                  <a:schemeClr val="tx1"/>
                </a:solidFill>
              </a:rPr>
              <a:t>l'Association de la Maison de santé pluriprofessionnelle de Chevilly-Larue</a:t>
            </a:r>
          </a:p>
          <a:p>
            <a:pPr marL="0" lvl="0" indent="0">
              <a:buNone/>
            </a:pPr>
            <a:r>
              <a:rPr lang="fr-FR" sz="2000" dirty="0">
                <a:solidFill>
                  <a:schemeClr val="tx1"/>
                </a:solidFill>
              </a:rPr>
              <a:t>- </a:t>
            </a:r>
            <a:r>
              <a:rPr lang="fr-FR" sz="2000" b="1" dirty="0">
                <a:solidFill>
                  <a:schemeClr val="tx1"/>
                </a:solidFill>
              </a:rPr>
              <a:t>le Réseau de santé ONCO 94 Ouest porteur de la PTA 94 ouest ou du dispositif d’appui à la coordination du territoire (DAC)</a:t>
            </a:r>
          </a:p>
          <a:p>
            <a:pPr marL="0" indent="0">
              <a:buNone/>
            </a:pPr>
            <a:endParaRPr lang="fr-FR" sz="2000" dirty="0">
              <a:solidFill>
                <a:schemeClr val="tx1"/>
              </a:solidFill>
            </a:endParaRPr>
          </a:p>
          <a:p>
            <a:pPr marL="0" indent="0">
              <a:buNone/>
            </a:pPr>
            <a:r>
              <a:rPr lang="fr-FR" sz="2000" dirty="0">
                <a:solidFill>
                  <a:schemeClr val="tx1"/>
                </a:solidFill>
              </a:rPr>
              <a:t>Chaque membre fondateur siège de droit à </a:t>
            </a:r>
            <a:r>
              <a:rPr lang="fr-FR" sz="2000" b="1" dirty="0">
                <a:solidFill>
                  <a:schemeClr val="tx1"/>
                </a:solidFill>
              </a:rPr>
              <a:t>l’Assemblée Générale </a:t>
            </a:r>
            <a:r>
              <a:rPr lang="fr-FR" sz="2000" dirty="0">
                <a:solidFill>
                  <a:schemeClr val="tx1"/>
                </a:solidFill>
              </a:rPr>
              <a:t>et désigne son représentant qui siège de droit au </a:t>
            </a:r>
            <a:r>
              <a:rPr lang="fr-FR" sz="2000" b="1" dirty="0">
                <a:solidFill>
                  <a:schemeClr val="tx1"/>
                </a:solidFill>
              </a:rPr>
              <a:t>Conseil d’Administration de l’Association.</a:t>
            </a:r>
          </a:p>
          <a:p>
            <a:endParaRPr lang="fr-FR" dirty="0"/>
          </a:p>
        </p:txBody>
      </p:sp>
      <p:sp>
        <p:nvSpPr>
          <p:cNvPr id="4" name="Titre 1"/>
          <p:cNvSpPr txBox="1">
            <a:spLocks/>
          </p:cNvSpPr>
          <p:nvPr/>
        </p:nvSpPr>
        <p:spPr>
          <a:xfrm>
            <a:off x="9192198" y="125361"/>
            <a:ext cx="2891648" cy="966020"/>
          </a:xfrm>
          <a:prstGeom prst="rect">
            <a:avLst/>
          </a:prstGeom>
        </p:spPr>
        <p:txBody>
          <a:bodyPr vert="horz" lIns="91440" tIns="45720" rIns="91440" bIns="45720" rtlCol="0" anchor="t">
            <a:normAutofit fontScale="975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r"/>
            <a:endParaRPr lang="fr-FR" sz="1800" i="1" dirty="0">
              <a:solidFill>
                <a:schemeClr val="tx2">
                  <a:lumMod val="50000"/>
                </a:schemeClr>
              </a:solidFill>
            </a:endParaRPr>
          </a:p>
        </p:txBody>
      </p:sp>
    </p:spTree>
    <p:extLst>
      <p:ext uri="{BB962C8B-B14F-4D97-AF65-F5344CB8AC3E}">
        <p14:creationId xmlns:p14="http://schemas.microsoft.com/office/powerpoint/2010/main" val="3411620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51978" y="263013"/>
            <a:ext cx="8800835" cy="690716"/>
          </a:xfrm>
        </p:spPr>
        <p:txBody>
          <a:bodyPr>
            <a:normAutofit fontScale="90000"/>
          </a:bodyPr>
          <a:lstStyle/>
          <a:p>
            <a:r>
              <a:rPr lang="fr-FR" b="1" dirty="0">
                <a:solidFill>
                  <a:srgbClr val="002060"/>
                </a:solidFill>
              </a:rPr>
              <a:t>Projet de statuts </a:t>
            </a:r>
            <a:r>
              <a:rPr lang="fr-FR" sz="2000" b="1" dirty="0">
                <a:solidFill>
                  <a:srgbClr val="002060"/>
                </a:solidFill>
              </a:rPr>
              <a:t>(5/10)</a:t>
            </a:r>
          </a:p>
        </p:txBody>
      </p:sp>
      <p:sp>
        <p:nvSpPr>
          <p:cNvPr id="3" name="Espace réservé du contenu 2"/>
          <p:cNvSpPr>
            <a:spLocks noGrp="1"/>
          </p:cNvSpPr>
          <p:nvPr>
            <p:ph idx="1"/>
          </p:nvPr>
        </p:nvSpPr>
        <p:spPr>
          <a:xfrm>
            <a:off x="937340" y="1212317"/>
            <a:ext cx="10317319" cy="4253763"/>
          </a:xfrm>
        </p:spPr>
        <p:txBody>
          <a:bodyPr>
            <a:noAutofit/>
          </a:bodyPr>
          <a:lstStyle/>
          <a:p>
            <a:r>
              <a:rPr lang="fr-FR" b="1" u="sng" dirty="0">
                <a:solidFill>
                  <a:schemeClr val="tx1"/>
                </a:solidFill>
              </a:rPr>
              <a:t>ARTICLE 6 : COMPOSITION DE L'ASSOCIATION (suite)</a:t>
            </a:r>
            <a:endParaRPr lang="fr-FR" dirty="0">
              <a:solidFill>
                <a:schemeClr val="tx1"/>
              </a:solidFill>
            </a:endParaRPr>
          </a:p>
          <a:p>
            <a:pPr marL="0" lvl="0" indent="0">
              <a:buNone/>
            </a:pPr>
            <a:r>
              <a:rPr lang="fr-FR" b="1" dirty="0">
                <a:solidFill>
                  <a:schemeClr val="tx1"/>
                </a:solidFill>
              </a:rPr>
              <a:t>2) De membres actifs</a:t>
            </a:r>
            <a:endParaRPr lang="fr-FR" dirty="0">
              <a:solidFill>
                <a:schemeClr val="tx1"/>
              </a:solidFill>
            </a:endParaRPr>
          </a:p>
          <a:p>
            <a:pPr marL="0" lvl="0" indent="0">
              <a:buNone/>
            </a:pPr>
            <a:r>
              <a:rPr lang="fr-FR" b="1" dirty="0">
                <a:solidFill>
                  <a:schemeClr val="tx1"/>
                </a:solidFill>
              </a:rPr>
              <a:t>a) Personnes morales</a:t>
            </a:r>
            <a:endParaRPr lang="fr-FR" dirty="0">
              <a:solidFill>
                <a:schemeClr val="tx1"/>
              </a:solidFill>
            </a:endParaRPr>
          </a:p>
          <a:p>
            <a:pPr marL="0" lvl="0" indent="0">
              <a:buNone/>
            </a:pPr>
            <a:r>
              <a:rPr lang="fr-FR" dirty="0">
                <a:solidFill>
                  <a:schemeClr val="tx1"/>
                </a:solidFill>
              </a:rPr>
              <a:t>- Maisons de santé pluriprofessionnelles,</a:t>
            </a:r>
          </a:p>
          <a:p>
            <a:pPr marL="0" lvl="0" indent="0">
              <a:buNone/>
            </a:pPr>
            <a:r>
              <a:rPr lang="fr-FR" dirty="0">
                <a:solidFill>
                  <a:schemeClr val="tx1"/>
                </a:solidFill>
              </a:rPr>
              <a:t>- Cabinets médicaux et paramédicaux, </a:t>
            </a:r>
          </a:p>
          <a:p>
            <a:pPr marL="0" lvl="0" indent="0">
              <a:buNone/>
            </a:pPr>
            <a:r>
              <a:rPr lang="fr-FR" dirty="0">
                <a:solidFill>
                  <a:schemeClr val="tx1"/>
                </a:solidFill>
              </a:rPr>
              <a:t>- Réseaux de santé,</a:t>
            </a:r>
          </a:p>
          <a:p>
            <a:pPr marL="0" lvl="0" indent="0">
              <a:buNone/>
            </a:pPr>
            <a:r>
              <a:rPr lang="fr-FR" dirty="0">
                <a:solidFill>
                  <a:schemeClr val="tx1"/>
                </a:solidFill>
              </a:rPr>
              <a:t>- Etablissements du secteur sanitaire et du médico-social,</a:t>
            </a:r>
          </a:p>
          <a:p>
            <a:pPr marL="0" lvl="0" indent="0">
              <a:buNone/>
            </a:pPr>
            <a:r>
              <a:rPr lang="fr-FR" dirty="0">
                <a:solidFill>
                  <a:schemeClr val="tx1"/>
                </a:solidFill>
              </a:rPr>
              <a:t>- Collectivités locales (communes, communautés d’agglomération, …),</a:t>
            </a:r>
          </a:p>
          <a:p>
            <a:pPr marL="0" lvl="0" indent="0">
              <a:buNone/>
            </a:pPr>
            <a:r>
              <a:rPr lang="fr-FR" dirty="0">
                <a:solidFill>
                  <a:schemeClr val="tx1"/>
                </a:solidFill>
              </a:rPr>
              <a:t>- Associations d’usagers du territoire.</a:t>
            </a:r>
          </a:p>
          <a:p>
            <a:endParaRPr lang="fr-FR" dirty="0"/>
          </a:p>
        </p:txBody>
      </p:sp>
      <p:sp>
        <p:nvSpPr>
          <p:cNvPr id="4" name="Titre 1"/>
          <p:cNvSpPr txBox="1">
            <a:spLocks/>
          </p:cNvSpPr>
          <p:nvPr/>
        </p:nvSpPr>
        <p:spPr>
          <a:xfrm>
            <a:off x="9192198" y="125361"/>
            <a:ext cx="2891648" cy="966020"/>
          </a:xfrm>
          <a:prstGeom prst="rect">
            <a:avLst/>
          </a:prstGeom>
        </p:spPr>
        <p:txBody>
          <a:bodyPr vert="horz" lIns="91440" tIns="45720" rIns="91440" bIns="45720" rtlCol="0" anchor="t">
            <a:normAutofit fontScale="975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r"/>
            <a:endParaRPr lang="fr-FR" sz="1800" i="1" dirty="0">
              <a:solidFill>
                <a:schemeClr val="tx2">
                  <a:lumMod val="50000"/>
                </a:schemeClr>
              </a:solidFill>
            </a:endParaRPr>
          </a:p>
        </p:txBody>
      </p:sp>
      <p:pic>
        <p:nvPicPr>
          <p:cNvPr id="6" name="Image 5" descr="cid:image001.png@01D244AB.731DE0C0"/>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51978" cy="463463"/>
          </a:xfrm>
          <a:prstGeom prst="rect">
            <a:avLst/>
          </a:prstGeom>
          <a:noFill/>
          <a:ln>
            <a:noFill/>
          </a:ln>
        </p:spPr>
      </p:pic>
    </p:spTree>
    <p:extLst>
      <p:ext uri="{BB962C8B-B14F-4D97-AF65-F5344CB8AC3E}">
        <p14:creationId xmlns:p14="http://schemas.microsoft.com/office/powerpoint/2010/main" val="514270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51978" y="303442"/>
            <a:ext cx="8800835" cy="690716"/>
          </a:xfrm>
        </p:spPr>
        <p:txBody>
          <a:bodyPr>
            <a:normAutofit fontScale="90000"/>
          </a:bodyPr>
          <a:lstStyle/>
          <a:p>
            <a:r>
              <a:rPr lang="fr-FR" b="1" dirty="0">
                <a:solidFill>
                  <a:srgbClr val="002060"/>
                </a:solidFill>
              </a:rPr>
              <a:t>Projet de statuts </a:t>
            </a:r>
            <a:r>
              <a:rPr lang="fr-FR" sz="2000" b="1" dirty="0">
                <a:solidFill>
                  <a:srgbClr val="002060"/>
                </a:solidFill>
              </a:rPr>
              <a:t>(6/10)</a:t>
            </a:r>
          </a:p>
        </p:txBody>
      </p:sp>
      <p:sp>
        <p:nvSpPr>
          <p:cNvPr id="3" name="Espace réservé du contenu 2"/>
          <p:cNvSpPr>
            <a:spLocks noGrp="1"/>
          </p:cNvSpPr>
          <p:nvPr>
            <p:ph idx="1"/>
          </p:nvPr>
        </p:nvSpPr>
        <p:spPr>
          <a:xfrm>
            <a:off x="937340" y="1276718"/>
            <a:ext cx="10317319" cy="4020083"/>
          </a:xfrm>
        </p:spPr>
        <p:txBody>
          <a:bodyPr>
            <a:noAutofit/>
          </a:bodyPr>
          <a:lstStyle/>
          <a:p>
            <a:r>
              <a:rPr lang="fr-FR" b="1" u="sng" dirty="0">
                <a:solidFill>
                  <a:schemeClr val="tx1"/>
                </a:solidFill>
              </a:rPr>
              <a:t>ARTICLE 6 : COMPOSITION DE L'ASSOCIATION (suite)</a:t>
            </a:r>
            <a:endParaRPr lang="fr-FR" dirty="0">
              <a:solidFill>
                <a:schemeClr val="tx1"/>
              </a:solidFill>
            </a:endParaRPr>
          </a:p>
          <a:p>
            <a:pPr marL="0" lvl="0" indent="0">
              <a:buNone/>
            </a:pPr>
            <a:r>
              <a:rPr lang="fr-FR" b="1" dirty="0">
                <a:solidFill>
                  <a:schemeClr val="tx1"/>
                </a:solidFill>
              </a:rPr>
              <a:t>b) Personnes physiques</a:t>
            </a:r>
            <a:endParaRPr lang="fr-FR" dirty="0">
              <a:solidFill>
                <a:schemeClr val="tx1"/>
              </a:solidFill>
            </a:endParaRPr>
          </a:p>
          <a:p>
            <a:pPr marL="0" lvl="0" indent="0">
              <a:buNone/>
            </a:pPr>
            <a:r>
              <a:rPr lang="fr-FR" b="1" dirty="0">
                <a:solidFill>
                  <a:schemeClr val="tx1"/>
                </a:solidFill>
              </a:rPr>
              <a:t>- </a:t>
            </a:r>
            <a:r>
              <a:rPr lang="fr-FR" dirty="0">
                <a:solidFill>
                  <a:schemeClr val="tx1"/>
                </a:solidFill>
              </a:rPr>
              <a:t>Professionnels de santé (au sens du Code de la Santé Publique),</a:t>
            </a:r>
          </a:p>
          <a:p>
            <a:pPr marL="0" lvl="0" indent="0">
              <a:buNone/>
            </a:pPr>
            <a:r>
              <a:rPr lang="fr-FR" dirty="0">
                <a:solidFill>
                  <a:schemeClr val="tx1"/>
                </a:solidFill>
              </a:rPr>
              <a:t>- Autres professionnels en santé dont l’activité est réglementée : psychologues, ostéopathes, </a:t>
            </a:r>
          </a:p>
          <a:p>
            <a:pPr marL="0" lvl="0" indent="0">
              <a:buNone/>
            </a:pPr>
            <a:r>
              <a:rPr lang="fr-FR" dirty="0">
                <a:solidFill>
                  <a:schemeClr val="tx1"/>
                </a:solidFill>
              </a:rPr>
              <a:t>- Travailleurs sociaux,</a:t>
            </a:r>
          </a:p>
          <a:p>
            <a:pPr marL="0" lvl="0" indent="0">
              <a:buNone/>
            </a:pPr>
            <a:r>
              <a:rPr lang="fr-FR" dirty="0">
                <a:solidFill>
                  <a:schemeClr val="tx1"/>
                </a:solidFill>
              </a:rPr>
              <a:t>- Toute autre personne dont les compétences ou l’expertise seraient susceptibles d’être utiles à la CPTS.</a:t>
            </a:r>
          </a:p>
          <a:p>
            <a:pPr marL="0" indent="0">
              <a:buNone/>
            </a:pPr>
            <a:r>
              <a:rPr lang="fr-FR" dirty="0">
                <a:solidFill>
                  <a:schemeClr val="tx1"/>
                </a:solidFill>
              </a:rPr>
              <a:t>Chaque membre - personne morale de droit privé ou public - désigne son représentant à l’Assemblée Générale de l’Association.</a:t>
            </a:r>
          </a:p>
          <a:p>
            <a:endParaRPr lang="fr-FR" dirty="0"/>
          </a:p>
        </p:txBody>
      </p:sp>
      <p:sp>
        <p:nvSpPr>
          <p:cNvPr id="4" name="Titre 1"/>
          <p:cNvSpPr txBox="1">
            <a:spLocks/>
          </p:cNvSpPr>
          <p:nvPr/>
        </p:nvSpPr>
        <p:spPr>
          <a:xfrm>
            <a:off x="9192198" y="125361"/>
            <a:ext cx="2891648" cy="966020"/>
          </a:xfrm>
          <a:prstGeom prst="rect">
            <a:avLst/>
          </a:prstGeom>
        </p:spPr>
        <p:txBody>
          <a:bodyPr vert="horz" lIns="91440" tIns="45720" rIns="91440" bIns="45720" rtlCol="0" anchor="t">
            <a:normAutofit fontScale="975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r"/>
            <a:endParaRPr lang="fr-FR" sz="1800" i="1" dirty="0">
              <a:solidFill>
                <a:schemeClr val="tx2">
                  <a:lumMod val="50000"/>
                </a:schemeClr>
              </a:solidFill>
            </a:endParaRPr>
          </a:p>
        </p:txBody>
      </p:sp>
      <p:pic>
        <p:nvPicPr>
          <p:cNvPr id="6" name="Image 5" descr="cid:image001.png@01D244AB.731DE0C0"/>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51978" cy="463463"/>
          </a:xfrm>
          <a:prstGeom prst="rect">
            <a:avLst/>
          </a:prstGeom>
          <a:noFill/>
          <a:ln>
            <a:noFill/>
          </a:ln>
        </p:spPr>
      </p:pic>
    </p:spTree>
    <p:extLst>
      <p:ext uri="{BB962C8B-B14F-4D97-AF65-F5344CB8AC3E}">
        <p14:creationId xmlns:p14="http://schemas.microsoft.com/office/powerpoint/2010/main" val="353558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51978" y="188042"/>
            <a:ext cx="8800835" cy="690716"/>
          </a:xfrm>
        </p:spPr>
        <p:txBody>
          <a:bodyPr>
            <a:normAutofit fontScale="90000"/>
          </a:bodyPr>
          <a:lstStyle/>
          <a:p>
            <a:r>
              <a:rPr lang="fr-FR" b="1" dirty="0">
                <a:solidFill>
                  <a:srgbClr val="002060"/>
                </a:solidFill>
              </a:rPr>
              <a:t>Projet de statuts </a:t>
            </a:r>
            <a:r>
              <a:rPr lang="fr-FR" sz="2000" b="1" dirty="0">
                <a:solidFill>
                  <a:srgbClr val="002060"/>
                </a:solidFill>
              </a:rPr>
              <a:t>(7/10)</a:t>
            </a:r>
          </a:p>
        </p:txBody>
      </p:sp>
      <p:sp>
        <p:nvSpPr>
          <p:cNvPr id="3" name="Espace réservé du contenu 2"/>
          <p:cNvSpPr>
            <a:spLocks noGrp="1"/>
          </p:cNvSpPr>
          <p:nvPr>
            <p:ph idx="1"/>
          </p:nvPr>
        </p:nvSpPr>
        <p:spPr>
          <a:xfrm>
            <a:off x="937340" y="941438"/>
            <a:ext cx="10317319" cy="5581282"/>
          </a:xfrm>
        </p:spPr>
        <p:txBody>
          <a:bodyPr>
            <a:noAutofit/>
          </a:bodyPr>
          <a:lstStyle/>
          <a:p>
            <a:r>
              <a:rPr lang="fr-FR" b="1" u="sng" dirty="0">
                <a:solidFill>
                  <a:schemeClr val="tx1"/>
                </a:solidFill>
              </a:rPr>
              <a:t>ARTICLE 9 : ASSEMBLE GENERALE</a:t>
            </a:r>
            <a:endParaRPr lang="fr-FR" dirty="0">
              <a:solidFill>
                <a:schemeClr val="tx1"/>
              </a:solidFill>
            </a:endParaRPr>
          </a:p>
          <a:p>
            <a:pPr marL="0" indent="0">
              <a:buNone/>
            </a:pPr>
            <a:r>
              <a:rPr lang="fr-FR" sz="2000" dirty="0">
                <a:solidFill>
                  <a:schemeClr val="tx1"/>
                </a:solidFill>
              </a:rPr>
              <a:t>L'Assemblée Générale de l'Association comprend tous les membres de l'Association répartis de la façon suivante :</a:t>
            </a:r>
          </a:p>
          <a:p>
            <a:pPr marL="0" lvl="0" indent="0">
              <a:buNone/>
            </a:pPr>
            <a:r>
              <a:rPr lang="fr-FR" sz="2000" dirty="0">
                <a:solidFill>
                  <a:schemeClr val="tx1"/>
                </a:solidFill>
              </a:rPr>
              <a:t>1) </a:t>
            </a:r>
            <a:r>
              <a:rPr lang="fr-FR" sz="2000" b="1" dirty="0">
                <a:solidFill>
                  <a:schemeClr val="tx1"/>
                </a:solidFill>
              </a:rPr>
              <a:t>Les quatre (4) membres fondateurs</a:t>
            </a:r>
          </a:p>
          <a:p>
            <a:pPr marL="0" lvl="0" indent="0">
              <a:buNone/>
            </a:pPr>
            <a:r>
              <a:rPr lang="fr-FR" sz="2000" dirty="0">
                <a:solidFill>
                  <a:schemeClr val="tx1"/>
                </a:solidFill>
              </a:rPr>
              <a:t>2) </a:t>
            </a:r>
            <a:r>
              <a:rPr lang="fr-FR" sz="2000" b="1" dirty="0">
                <a:solidFill>
                  <a:schemeClr val="tx1"/>
                </a:solidFill>
              </a:rPr>
              <a:t>Quatre (4) collèges :</a:t>
            </a:r>
          </a:p>
          <a:p>
            <a:pPr marL="0" lvl="0" indent="0">
              <a:buNone/>
            </a:pPr>
            <a:r>
              <a:rPr lang="fr-FR" sz="2000" dirty="0">
                <a:solidFill>
                  <a:schemeClr val="tx1"/>
                </a:solidFill>
              </a:rPr>
              <a:t>- </a:t>
            </a:r>
            <a:r>
              <a:rPr lang="fr-FR" sz="2000" b="1" dirty="0">
                <a:solidFill>
                  <a:schemeClr val="tx1"/>
                </a:solidFill>
              </a:rPr>
              <a:t>Collège des personnes </a:t>
            </a:r>
            <a:r>
              <a:rPr lang="fr-FR" sz="2000" dirty="0">
                <a:solidFill>
                  <a:schemeClr val="tx1"/>
                </a:solidFill>
              </a:rPr>
              <a:t>physiques et morales rassemblant les professionnels de santé et autres professionnels en santé réglementés (psychologues, ostéopathes, …) </a:t>
            </a:r>
            <a:r>
              <a:rPr lang="fr-FR" sz="2000" b="1" dirty="0">
                <a:solidFill>
                  <a:schemeClr val="tx1"/>
                </a:solidFill>
              </a:rPr>
              <a:t>d’exercice libéral </a:t>
            </a:r>
            <a:r>
              <a:rPr lang="fr-FR" sz="2000" dirty="0">
                <a:solidFill>
                  <a:schemeClr val="tx1"/>
                </a:solidFill>
              </a:rPr>
              <a:t>exerçant sur le territoire de la CPTS de la Bièvre,</a:t>
            </a:r>
          </a:p>
          <a:p>
            <a:pPr marL="0" lvl="0" indent="0">
              <a:buNone/>
            </a:pPr>
            <a:r>
              <a:rPr lang="fr-FR" sz="2000" dirty="0">
                <a:solidFill>
                  <a:schemeClr val="tx1"/>
                </a:solidFill>
              </a:rPr>
              <a:t>- </a:t>
            </a:r>
            <a:r>
              <a:rPr lang="fr-FR" sz="2000" b="1" dirty="0">
                <a:solidFill>
                  <a:schemeClr val="tx1"/>
                </a:solidFill>
              </a:rPr>
              <a:t>Collège des personnes </a:t>
            </a:r>
            <a:r>
              <a:rPr lang="fr-FR" sz="2000" dirty="0">
                <a:solidFill>
                  <a:schemeClr val="tx1"/>
                </a:solidFill>
              </a:rPr>
              <a:t>physiques et morales rassemblant les professionnels de santé et du secteur médico-social </a:t>
            </a:r>
            <a:r>
              <a:rPr lang="fr-FR" sz="2000" b="1" dirty="0">
                <a:solidFill>
                  <a:schemeClr val="tx1"/>
                </a:solidFill>
              </a:rPr>
              <a:t>d’exercice salarié </a:t>
            </a:r>
            <a:r>
              <a:rPr lang="fr-FR" sz="2000" dirty="0">
                <a:solidFill>
                  <a:schemeClr val="tx1"/>
                </a:solidFill>
              </a:rPr>
              <a:t>exerçant sur le territoire de la CPTS de la Bièvre,</a:t>
            </a:r>
          </a:p>
          <a:p>
            <a:pPr marL="0" lvl="0" indent="0">
              <a:buNone/>
            </a:pPr>
            <a:r>
              <a:rPr lang="fr-FR" sz="2000" dirty="0">
                <a:solidFill>
                  <a:schemeClr val="tx1"/>
                </a:solidFill>
              </a:rPr>
              <a:t>- </a:t>
            </a:r>
            <a:r>
              <a:rPr lang="fr-FR" sz="2000" b="1" dirty="0">
                <a:solidFill>
                  <a:schemeClr val="tx1"/>
                </a:solidFill>
              </a:rPr>
              <a:t>Collège des collectivités locales </a:t>
            </a:r>
            <a:r>
              <a:rPr lang="fr-FR" sz="2000" dirty="0">
                <a:solidFill>
                  <a:schemeClr val="tx1"/>
                </a:solidFill>
              </a:rPr>
              <a:t>sur le territoire de la CPTS de la Bièvre,</a:t>
            </a:r>
          </a:p>
          <a:p>
            <a:pPr marL="0" lvl="0" indent="0">
              <a:buNone/>
            </a:pPr>
            <a:r>
              <a:rPr lang="fr-FR" sz="2000" dirty="0">
                <a:solidFill>
                  <a:schemeClr val="tx1"/>
                </a:solidFill>
              </a:rPr>
              <a:t>- </a:t>
            </a:r>
            <a:r>
              <a:rPr lang="fr-FR" sz="2000" b="1" dirty="0">
                <a:solidFill>
                  <a:schemeClr val="tx1"/>
                </a:solidFill>
              </a:rPr>
              <a:t>Collège des usagers </a:t>
            </a:r>
            <a:r>
              <a:rPr lang="fr-FR" sz="2000" dirty="0">
                <a:solidFill>
                  <a:schemeClr val="tx1"/>
                </a:solidFill>
              </a:rPr>
              <a:t>du système de santé sur le territoire de la CPTS de la Bièvre.</a:t>
            </a:r>
          </a:p>
          <a:p>
            <a:pPr marL="0" indent="0">
              <a:buNone/>
            </a:pPr>
            <a:r>
              <a:rPr lang="fr-FR" sz="2000" dirty="0">
                <a:solidFill>
                  <a:schemeClr val="tx1"/>
                </a:solidFill>
              </a:rPr>
              <a:t>Chaque Collège élit au suffrage universel à la majorité simple son représentant qui siège au Conseil d’Administration pour une durée de trois (3) ans. Les membres sortants sont rééligibles.</a:t>
            </a:r>
          </a:p>
          <a:p>
            <a:endParaRPr lang="fr-FR" dirty="0"/>
          </a:p>
        </p:txBody>
      </p:sp>
      <p:sp>
        <p:nvSpPr>
          <p:cNvPr id="4" name="Titre 1"/>
          <p:cNvSpPr txBox="1">
            <a:spLocks/>
          </p:cNvSpPr>
          <p:nvPr/>
        </p:nvSpPr>
        <p:spPr>
          <a:xfrm>
            <a:off x="9192198" y="125361"/>
            <a:ext cx="2891648" cy="966020"/>
          </a:xfrm>
          <a:prstGeom prst="rect">
            <a:avLst/>
          </a:prstGeom>
        </p:spPr>
        <p:txBody>
          <a:bodyPr vert="horz" lIns="91440" tIns="45720" rIns="91440" bIns="45720" rtlCol="0" anchor="t">
            <a:normAutofit fontScale="975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r"/>
            <a:endParaRPr lang="fr-FR" sz="1800" i="1" dirty="0">
              <a:solidFill>
                <a:schemeClr val="tx2">
                  <a:lumMod val="50000"/>
                </a:schemeClr>
              </a:solidFill>
            </a:endParaRPr>
          </a:p>
        </p:txBody>
      </p:sp>
      <p:pic>
        <p:nvPicPr>
          <p:cNvPr id="6" name="Image 5" descr="cid:image001.png@01D244AB.731DE0C0"/>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51978" cy="463463"/>
          </a:xfrm>
          <a:prstGeom prst="rect">
            <a:avLst/>
          </a:prstGeom>
          <a:noFill/>
          <a:ln>
            <a:noFill/>
          </a:ln>
        </p:spPr>
      </p:pic>
    </p:spTree>
    <p:extLst>
      <p:ext uri="{BB962C8B-B14F-4D97-AF65-F5344CB8AC3E}">
        <p14:creationId xmlns:p14="http://schemas.microsoft.com/office/powerpoint/2010/main" val="1000757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69236" y="270187"/>
            <a:ext cx="8800835" cy="690716"/>
          </a:xfrm>
        </p:spPr>
        <p:txBody>
          <a:bodyPr>
            <a:normAutofit fontScale="90000"/>
          </a:bodyPr>
          <a:lstStyle/>
          <a:p>
            <a:r>
              <a:rPr lang="fr-FR" b="1" dirty="0">
                <a:solidFill>
                  <a:srgbClr val="002060"/>
                </a:solidFill>
              </a:rPr>
              <a:t>Projet de statuts </a:t>
            </a:r>
            <a:r>
              <a:rPr lang="fr-FR" sz="2000" b="1" dirty="0">
                <a:solidFill>
                  <a:srgbClr val="002060"/>
                </a:solidFill>
              </a:rPr>
              <a:t>(8/10)</a:t>
            </a:r>
          </a:p>
        </p:txBody>
      </p:sp>
      <p:sp>
        <p:nvSpPr>
          <p:cNvPr id="3" name="Espace réservé du contenu 2"/>
          <p:cNvSpPr>
            <a:spLocks noGrp="1"/>
          </p:cNvSpPr>
          <p:nvPr>
            <p:ph idx="1"/>
          </p:nvPr>
        </p:nvSpPr>
        <p:spPr>
          <a:xfrm>
            <a:off x="989556" y="1091381"/>
            <a:ext cx="10317319" cy="5380539"/>
          </a:xfrm>
        </p:spPr>
        <p:txBody>
          <a:bodyPr>
            <a:noAutofit/>
          </a:bodyPr>
          <a:lstStyle/>
          <a:p>
            <a:r>
              <a:rPr lang="fr-FR" b="1" u="sng" dirty="0">
                <a:solidFill>
                  <a:schemeClr val="tx1"/>
                </a:solidFill>
              </a:rPr>
              <a:t>ARTICLE 9 : ASSEMBLE GENERALE (suite)</a:t>
            </a:r>
            <a:endParaRPr lang="fr-FR" dirty="0">
              <a:solidFill>
                <a:schemeClr val="tx1"/>
              </a:solidFill>
            </a:endParaRPr>
          </a:p>
          <a:p>
            <a:pPr marL="0" indent="0">
              <a:buNone/>
            </a:pPr>
            <a:r>
              <a:rPr lang="fr-FR" sz="2000" dirty="0">
                <a:solidFill>
                  <a:schemeClr val="tx1"/>
                </a:solidFill>
              </a:rPr>
              <a:t>L’Assemblée Générale se réunit au moins une (1) fois par an et chaque fois qu'elle est convoquée par le Président ou sur la demande du quart au moins de ses membres.</a:t>
            </a:r>
          </a:p>
          <a:p>
            <a:pPr marL="0" indent="0">
              <a:buNone/>
            </a:pPr>
            <a:r>
              <a:rPr lang="fr-FR" sz="2000" dirty="0">
                <a:solidFill>
                  <a:schemeClr val="tx1"/>
                </a:solidFill>
              </a:rPr>
              <a:t>La convocation doit être adressée aux membres de l’Association par courriel ou courrier postal quinze (15) jours au moins avant la date de la réunion. </a:t>
            </a:r>
          </a:p>
          <a:p>
            <a:pPr marL="0" indent="0">
              <a:buNone/>
            </a:pPr>
            <a:r>
              <a:rPr lang="fr-FR" sz="2000" dirty="0">
                <a:solidFill>
                  <a:schemeClr val="tx1"/>
                </a:solidFill>
              </a:rPr>
              <a:t>L'Assemblée Générale délibère valablement si le quart au moins des membres de l’Association sont présents ou représentés. A défaut de quorum, l'Assemblée Générale est convoquée à nouveau ; elle peut alors délibérer quel que soit le nombre des membres présents ou représentés.</a:t>
            </a:r>
          </a:p>
          <a:p>
            <a:pPr marL="0" indent="0">
              <a:buNone/>
            </a:pPr>
            <a:r>
              <a:rPr lang="fr-FR" sz="2000" dirty="0">
                <a:solidFill>
                  <a:schemeClr val="tx1"/>
                </a:solidFill>
              </a:rPr>
              <a:t>Les décisions sont prises à la majorité simple des voix : chacun des membres de l’Association dispose d’une (1) voix, à l’exception des personnes physiques appartenant aux organisations / personnes morales membres de l’Association. Ces personnes physiques ne peuvent pas participer aux votes.</a:t>
            </a:r>
          </a:p>
          <a:p>
            <a:pPr marL="0" indent="0">
              <a:buNone/>
            </a:pPr>
            <a:r>
              <a:rPr lang="fr-FR" sz="2000" dirty="0">
                <a:solidFill>
                  <a:schemeClr val="tx1"/>
                </a:solidFill>
              </a:rPr>
              <a:t>Aucun des membres de l’Assemblée Générale participant aux votes ne peut disposer de plus de deux (2) voix y compris la sienne.</a:t>
            </a:r>
          </a:p>
          <a:p>
            <a:pPr marL="0" indent="0">
              <a:buNone/>
            </a:pPr>
            <a:endParaRPr lang="fr-FR" dirty="0"/>
          </a:p>
          <a:p>
            <a:endParaRPr lang="fr-FR" dirty="0"/>
          </a:p>
        </p:txBody>
      </p:sp>
      <p:sp>
        <p:nvSpPr>
          <p:cNvPr id="4" name="Titre 1"/>
          <p:cNvSpPr txBox="1">
            <a:spLocks/>
          </p:cNvSpPr>
          <p:nvPr/>
        </p:nvSpPr>
        <p:spPr>
          <a:xfrm>
            <a:off x="9192198" y="125361"/>
            <a:ext cx="2891648" cy="966020"/>
          </a:xfrm>
          <a:prstGeom prst="rect">
            <a:avLst/>
          </a:prstGeom>
        </p:spPr>
        <p:txBody>
          <a:bodyPr vert="horz" lIns="91440" tIns="45720" rIns="91440" bIns="45720" rtlCol="0" anchor="t">
            <a:normAutofit fontScale="975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r"/>
            <a:endParaRPr lang="fr-FR" sz="1800" i="1" dirty="0">
              <a:solidFill>
                <a:schemeClr val="tx2">
                  <a:lumMod val="50000"/>
                </a:schemeClr>
              </a:solidFill>
            </a:endParaRPr>
          </a:p>
        </p:txBody>
      </p:sp>
      <p:pic>
        <p:nvPicPr>
          <p:cNvPr id="6" name="Image 5" descr="cid:image001.png@01D244AB.731DE0C0"/>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51978" cy="463463"/>
          </a:xfrm>
          <a:prstGeom prst="rect">
            <a:avLst/>
          </a:prstGeom>
          <a:noFill/>
          <a:ln>
            <a:noFill/>
          </a:ln>
        </p:spPr>
      </p:pic>
    </p:spTree>
    <p:extLst>
      <p:ext uri="{BB962C8B-B14F-4D97-AF65-F5344CB8AC3E}">
        <p14:creationId xmlns:p14="http://schemas.microsoft.com/office/powerpoint/2010/main" val="3123079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62561" y="398384"/>
            <a:ext cx="8800835" cy="690716"/>
          </a:xfrm>
        </p:spPr>
        <p:txBody>
          <a:bodyPr>
            <a:normAutofit fontScale="90000"/>
          </a:bodyPr>
          <a:lstStyle/>
          <a:p>
            <a:r>
              <a:rPr lang="fr-FR" b="1" dirty="0">
                <a:solidFill>
                  <a:srgbClr val="002060"/>
                </a:solidFill>
              </a:rPr>
              <a:t>Projet de statuts </a:t>
            </a:r>
            <a:r>
              <a:rPr lang="fr-FR" sz="2000" b="1" dirty="0">
                <a:solidFill>
                  <a:srgbClr val="002060"/>
                </a:solidFill>
              </a:rPr>
              <a:t>(9/10)</a:t>
            </a:r>
          </a:p>
        </p:txBody>
      </p:sp>
      <p:sp>
        <p:nvSpPr>
          <p:cNvPr id="3" name="Espace réservé du contenu 2"/>
          <p:cNvSpPr>
            <a:spLocks noGrp="1"/>
          </p:cNvSpPr>
          <p:nvPr>
            <p:ph idx="1"/>
          </p:nvPr>
        </p:nvSpPr>
        <p:spPr>
          <a:xfrm>
            <a:off x="937340" y="1276718"/>
            <a:ext cx="10317319" cy="5337442"/>
          </a:xfrm>
        </p:spPr>
        <p:txBody>
          <a:bodyPr>
            <a:noAutofit/>
          </a:bodyPr>
          <a:lstStyle/>
          <a:p>
            <a:r>
              <a:rPr lang="fr-FR" b="1" u="sng" dirty="0">
                <a:solidFill>
                  <a:schemeClr val="tx1"/>
                </a:solidFill>
              </a:rPr>
              <a:t>ARTICLE 10 : CONSEIL D’ADMINISTRATION</a:t>
            </a:r>
            <a:endParaRPr lang="fr-FR" dirty="0">
              <a:solidFill>
                <a:schemeClr val="tx1"/>
              </a:solidFill>
            </a:endParaRPr>
          </a:p>
          <a:p>
            <a:pPr marL="0" indent="0">
              <a:buNone/>
            </a:pPr>
            <a:r>
              <a:rPr lang="fr-FR" sz="2000" dirty="0">
                <a:solidFill>
                  <a:schemeClr val="tx1"/>
                </a:solidFill>
              </a:rPr>
              <a:t>L’Association est administrée par un Conseil d’Administration composé de huit (8) membres.</a:t>
            </a:r>
          </a:p>
          <a:p>
            <a:pPr marL="0" lvl="0" indent="0">
              <a:buNone/>
            </a:pPr>
            <a:r>
              <a:rPr lang="fr-FR" sz="2000" b="1" dirty="0">
                <a:solidFill>
                  <a:schemeClr val="tx1"/>
                </a:solidFill>
              </a:rPr>
              <a:t>1) Siègent de plein droit au Conseil d’Administration de l’Association, les quatre (4) représentants des membres fondateurs de l’Association :</a:t>
            </a:r>
            <a:endParaRPr lang="fr-FR" sz="2000" dirty="0">
              <a:solidFill>
                <a:schemeClr val="tx1"/>
              </a:solidFill>
            </a:endParaRPr>
          </a:p>
          <a:p>
            <a:pPr marL="0" lvl="0" indent="0">
              <a:buNone/>
            </a:pPr>
            <a:r>
              <a:rPr lang="fr-FR" sz="2000" b="1" dirty="0">
                <a:solidFill>
                  <a:schemeClr val="tx1"/>
                </a:solidFill>
              </a:rPr>
              <a:t>- </a:t>
            </a:r>
            <a:r>
              <a:rPr lang="fr-FR" sz="2000" dirty="0">
                <a:solidFill>
                  <a:schemeClr val="tx1"/>
                </a:solidFill>
              </a:rPr>
              <a:t>l’Equipe de soins primaires de L’Haÿ-les-Roses constituée en unité pluriprofessionnelle de proximité (UPP) au sein de l’association du Pôle de santé de Créteil et de l’est du Val-de-Marne (PSP 94), </a:t>
            </a:r>
          </a:p>
          <a:p>
            <a:pPr marL="0" lvl="0" indent="0">
              <a:buNone/>
            </a:pPr>
            <a:r>
              <a:rPr lang="fr-FR" sz="2000" dirty="0">
                <a:solidFill>
                  <a:schemeClr val="tx1"/>
                </a:solidFill>
              </a:rPr>
              <a:t>- l'Association MSLG, </a:t>
            </a:r>
          </a:p>
          <a:p>
            <a:pPr marL="0" lvl="0" indent="0">
              <a:buNone/>
            </a:pPr>
            <a:r>
              <a:rPr lang="fr-FR" sz="2000" dirty="0">
                <a:solidFill>
                  <a:schemeClr val="tx1"/>
                </a:solidFill>
              </a:rPr>
              <a:t>- l'Association de la maison de santé pluriprofessionnelle de Chevilly-Larue,</a:t>
            </a:r>
          </a:p>
          <a:p>
            <a:pPr marL="0" lvl="0" indent="0">
              <a:buNone/>
            </a:pPr>
            <a:r>
              <a:rPr lang="fr-FR" sz="2000" dirty="0">
                <a:solidFill>
                  <a:schemeClr val="tx1"/>
                </a:solidFill>
              </a:rPr>
              <a:t>- le Réseau de santé ONCO 94 Ouest porteur de la PTA 94 Ouest ou du DAC.</a:t>
            </a:r>
          </a:p>
          <a:p>
            <a:pPr marL="0" lvl="0" indent="0">
              <a:buNone/>
            </a:pPr>
            <a:r>
              <a:rPr lang="fr-FR" sz="2000" b="1" dirty="0">
                <a:solidFill>
                  <a:schemeClr val="tx1"/>
                </a:solidFill>
              </a:rPr>
              <a:t>2) Les 4 (quatre) représentants de chaque collège élus au suffrage universel à la majorité simple par chaque collège pour une durée de trois (3) ans. Les membres sortants sont rééligibles. </a:t>
            </a:r>
            <a:endParaRPr lang="fr-FR" sz="2000" dirty="0">
              <a:solidFill>
                <a:schemeClr val="tx1"/>
              </a:solidFill>
            </a:endParaRPr>
          </a:p>
          <a:p>
            <a:endParaRPr lang="fr-FR" dirty="0"/>
          </a:p>
        </p:txBody>
      </p:sp>
      <p:sp>
        <p:nvSpPr>
          <p:cNvPr id="4" name="Titre 1"/>
          <p:cNvSpPr txBox="1">
            <a:spLocks/>
          </p:cNvSpPr>
          <p:nvPr/>
        </p:nvSpPr>
        <p:spPr>
          <a:xfrm>
            <a:off x="9192198" y="125361"/>
            <a:ext cx="2891648" cy="966020"/>
          </a:xfrm>
          <a:prstGeom prst="rect">
            <a:avLst/>
          </a:prstGeom>
        </p:spPr>
        <p:txBody>
          <a:bodyPr vert="horz" lIns="91440" tIns="45720" rIns="91440" bIns="45720" rtlCol="0" anchor="t">
            <a:normAutofit fontScale="975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r"/>
            <a:endParaRPr lang="fr-FR" sz="1800" i="1" dirty="0">
              <a:solidFill>
                <a:schemeClr val="tx2">
                  <a:lumMod val="50000"/>
                </a:schemeClr>
              </a:solidFill>
            </a:endParaRPr>
          </a:p>
        </p:txBody>
      </p:sp>
      <p:pic>
        <p:nvPicPr>
          <p:cNvPr id="6" name="Image 5" descr="cid:image001.png@01D244AB.731DE0C0"/>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51978" cy="463463"/>
          </a:xfrm>
          <a:prstGeom prst="rect">
            <a:avLst/>
          </a:prstGeom>
          <a:noFill/>
          <a:ln>
            <a:noFill/>
          </a:ln>
        </p:spPr>
      </p:pic>
    </p:spTree>
    <p:extLst>
      <p:ext uri="{BB962C8B-B14F-4D97-AF65-F5344CB8AC3E}">
        <p14:creationId xmlns:p14="http://schemas.microsoft.com/office/powerpoint/2010/main" val="3015881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1725" y="231731"/>
            <a:ext cx="9601200" cy="955624"/>
          </a:xfrm>
        </p:spPr>
        <p:txBody>
          <a:bodyPr/>
          <a:lstStyle/>
          <a:p>
            <a:r>
              <a:rPr lang="fr-FR" b="1" dirty="0">
                <a:solidFill>
                  <a:srgbClr val="002060"/>
                </a:solidFill>
              </a:rPr>
              <a:t>Programme de la réunion</a:t>
            </a:r>
          </a:p>
        </p:txBody>
      </p:sp>
      <p:graphicFrame>
        <p:nvGraphicFramePr>
          <p:cNvPr id="5" name="Espace réservé du contenu 4">
            <a:extLst>
              <a:ext uri="{FF2B5EF4-FFF2-40B4-BE49-F238E27FC236}">
                <a16:creationId xmlns:a16="http://schemas.microsoft.com/office/drawing/2014/main" id="{E0BB225D-EC97-4240-BC88-7A5D5740F3B1}"/>
              </a:ext>
            </a:extLst>
          </p:cNvPr>
          <p:cNvGraphicFramePr>
            <a:graphicFrameLocks noGrp="1"/>
          </p:cNvGraphicFramePr>
          <p:nvPr>
            <p:ph idx="1"/>
            <p:extLst>
              <p:ext uri="{D42A27DB-BD31-4B8C-83A1-F6EECF244321}">
                <p14:modId xmlns:p14="http://schemas.microsoft.com/office/powerpoint/2010/main" val="490855393"/>
              </p:ext>
            </p:extLst>
          </p:nvPr>
        </p:nvGraphicFramePr>
        <p:xfrm>
          <a:off x="1069075" y="1187354"/>
          <a:ext cx="10285864" cy="5172803"/>
        </p:xfrm>
        <a:graphic>
          <a:graphicData uri="http://schemas.openxmlformats.org/drawingml/2006/table">
            <a:tbl>
              <a:tblPr firstRow="1" firstCol="1" bandRow="1">
                <a:tableStyleId>{5C22544A-7EE6-4342-B048-85BDC9FD1C3A}</a:tableStyleId>
              </a:tblPr>
              <a:tblGrid>
                <a:gridCol w="2213415">
                  <a:extLst>
                    <a:ext uri="{9D8B030D-6E8A-4147-A177-3AD203B41FA5}">
                      <a16:colId xmlns:a16="http://schemas.microsoft.com/office/drawing/2014/main" val="1428817411"/>
                    </a:ext>
                  </a:extLst>
                </a:gridCol>
                <a:gridCol w="3589782">
                  <a:extLst>
                    <a:ext uri="{9D8B030D-6E8A-4147-A177-3AD203B41FA5}">
                      <a16:colId xmlns:a16="http://schemas.microsoft.com/office/drawing/2014/main" val="2431142461"/>
                    </a:ext>
                  </a:extLst>
                </a:gridCol>
                <a:gridCol w="4482667">
                  <a:extLst>
                    <a:ext uri="{9D8B030D-6E8A-4147-A177-3AD203B41FA5}">
                      <a16:colId xmlns:a16="http://schemas.microsoft.com/office/drawing/2014/main" val="3444859693"/>
                    </a:ext>
                  </a:extLst>
                </a:gridCol>
              </a:tblGrid>
              <a:tr h="360028">
                <a:tc>
                  <a:txBody>
                    <a:bodyPr/>
                    <a:lstStyle/>
                    <a:p>
                      <a:pPr algn="ctr">
                        <a:lnSpc>
                          <a:spcPct val="107000"/>
                        </a:lnSpc>
                        <a:spcAft>
                          <a:spcPts val="0"/>
                        </a:spcAft>
                      </a:pPr>
                      <a:r>
                        <a:rPr lang="fr-FR" sz="1100" dirty="0">
                          <a:effectLst/>
                        </a:rPr>
                        <a:t>Horaires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dirty="0">
                          <a:effectLst/>
                        </a:rPr>
                        <a:t>Séquence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dirty="0">
                          <a:effectLst/>
                        </a:rPr>
                        <a:t>Intentions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9430168"/>
                  </a:ext>
                </a:extLst>
              </a:tr>
              <a:tr h="360028">
                <a:tc>
                  <a:txBody>
                    <a:bodyPr/>
                    <a:lstStyle/>
                    <a:p>
                      <a:pPr>
                        <a:lnSpc>
                          <a:spcPct val="107000"/>
                        </a:lnSpc>
                        <a:spcAft>
                          <a:spcPts val="0"/>
                        </a:spcAft>
                      </a:pPr>
                      <a:r>
                        <a:rPr lang="fr-FR" sz="1100" dirty="0">
                          <a:effectLst/>
                        </a:rPr>
                        <a:t>19h45 - 20h00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100" dirty="0">
                          <a:effectLst/>
                        </a:rPr>
                        <a:t>Accueil des participants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100" dirty="0">
                          <a:effectLst/>
                        </a:rPr>
                        <a:t>Buffet dinatoire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9754425"/>
                  </a:ext>
                </a:extLst>
              </a:tr>
              <a:tr h="360028">
                <a:tc>
                  <a:txBody>
                    <a:bodyPr/>
                    <a:lstStyle/>
                    <a:p>
                      <a:pPr>
                        <a:lnSpc>
                          <a:spcPct val="107000"/>
                        </a:lnSpc>
                        <a:spcAft>
                          <a:spcPts val="0"/>
                        </a:spcAft>
                      </a:pPr>
                      <a:r>
                        <a:rPr lang="fr-FR" sz="1100" dirty="0">
                          <a:effectLst/>
                        </a:rPr>
                        <a:t>20h00 - 20h30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100" dirty="0">
                          <a:effectLst/>
                        </a:rPr>
                        <a:t>Tour de table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100" dirty="0">
                          <a:effectLst/>
                        </a:rPr>
                        <a:t>Faire connaissance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60905671"/>
                  </a:ext>
                </a:extLst>
              </a:tr>
              <a:tr h="1117915">
                <a:tc>
                  <a:txBody>
                    <a:bodyPr/>
                    <a:lstStyle/>
                    <a:p>
                      <a:pPr>
                        <a:lnSpc>
                          <a:spcPct val="107000"/>
                        </a:lnSpc>
                        <a:spcAft>
                          <a:spcPts val="0"/>
                        </a:spcAft>
                      </a:pPr>
                      <a:r>
                        <a:rPr lang="fr-FR" sz="1100" dirty="0">
                          <a:effectLst/>
                        </a:rPr>
                        <a:t>20h30 - 20h45</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100" dirty="0">
                          <a:effectLst/>
                        </a:rPr>
                        <a:t>Présentation du cadre législatif et politique des CPTS (communauté pluriprofessionnelle territoriale de santé) et des implications pour notre territoire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100" dirty="0">
                          <a:effectLst/>
                        </a:rPr>
                        <a:t>Permettre aux participants de connaître le cadre législatif et politique des CPTS, les opportunités et les perspectives ouvertes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5719580"/>
                  </a:ext>
                </a:extLst>
              </a:tr>
              <a:tr h="1496858">
                <a:tc>
                  <a:txBody>
                    <a:bodyPr/>
                    <a:lstStyle/>
                    <a:p>
                      <a:pPr>
                        <a:lnSpc>
                          <a:spcPct val="107000"/>
                        </a:lnSpc>
                        <a:spcAft>
                          <a:spcPts val="0"/>
                        </a:spcAft>
                      </a:pPr>
                      <a:r>
                        <a:rPr lang="fr-FR" sz="1100" dirty="0">
                          <a:effectLst/>
                        </a:rPr>
                        <a:t>20h45 - 21h30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100" dirty="0">
                          <a:effectLst/>
                        </a:rPr>
                        <a:t>Discussion et recueil des attentes des participants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100" dirty="0">
                          <a:effectLst/>
                        </a:rPr>
                        <a:t>Permettre aux participants d’échanger sur le dispositif CPTS, et indiquer en quoi il pourrait répondre à leurs difficultés et besoins sur leur territoire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0338766"/>
                  </a:ext>
                </a:extLst>
              </a:tr>
              <a:tr h="738973">
                <a:tc>
                  <a:txBody>
                    <a:bodyPr/>
                    <a:lstStyle/>
                    <a:p>
                      <a:pPr>
                        <a:lnSpc>
                          <a:spcPct val="107000"/>
                        </a:lnSpc>
                        <a:spcAft>
                          <a:spcPts val="0"/>
                        </a:spcAft>
                      </a:pPr>
                      <a:r>
                        <a:rPr lang="fr-FR" sz="1100" dirty="0">
                          <a:effectLst/>
                        </a:rPr>
                        <a:t>21h30 - 22h00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100" dirty="0">
                          <a:effectLst/>
                        </a:rPr>
                        <a:t>Définition des premiers axes communs d’actions sur notre territoire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100" dirty="0">
                          <a:effectLst/>
                        </a:rPr>
                        <a:t>Permettre aux participants de dégager les axes prioritaires d’action collective sur leur territoire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50709310"/>
                  </a:ext>
                </a:extLst>
              </a:tr>
              <a:tr h="738973">
                <a:tc>
                  <a:txBody>
                    <a:bodyPr/>
                    <a:lstStyle/>
                    <a:p>
                      <a:pPr>
                        <a:lnSpc>
                          <a:spcPct val="107000"/>
                        </a:lnSpc>
                        <a:spcAft>
                          <a:spcPts val="0"/>
                        </a:spcAft>
                      </a:pPr>
                      <a:r>
                        <a:rPr lang="fr-FR" sz="1100" dirty="0">
                          <a:effectLst/>
                        </a:rPr>
                        <a:t>22h00 - 22h30</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100" dirty="0">
                          <a:effectLst/>
                        </a:rPr>
                        <a:t>Quels principes et quelle gouvernance pour notre future CPTS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100" dirty="0">
                          <a:effectLst/>
                        </a:rPr>
                        <a:t>Présentation des principes d’une future CPTS sur notre territoire : objet, actions et gouvernance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90075403"/>
                  </a:ext>
                </a:extLst>
              </a:tr>
            </a:tbl>
          </a:graphicData>
        </a:graphic>
      </p:graphicFrame>
    </p:spTree>
    <p:extLst>
      <p:ext uri="{BB962C8B-B14F-4D97-AF65-F5344CB8AC3E}">
        <p14:creationId xmlns:p14="http://schemas.microsoft.com/office/powerpoint/2010/main" val="2935517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51978" y="400665"/>
            <a:ext cx="8800835" cy="690716"/>
          </a:xfrm>
        </p:spPr>
        <p:txBody>
          <a:bodyPr>
            <a:normAutofit fontScale="90000"/>
          </a:bodyPr>
          <a:lstStyle/>
          <a:p>
            <a:r>
              <a:rPr lang="fr-FR" b="1" dirty="0">
                <a:solidFill>
                  <a:srgbClr val="002060"/>
                </a:solidFill>
              </a:rPr>
              <a:t>Projet de statuts </a:t>
            </a:r>
            <a:r>
              <a:rPr lang="fr-FR" sz="2000" b="1" dirty="0">
                <a:solidFill>
                  <a:srgbClr val="002060"/>
                </a:solidFill>
              </a:rPr>
              <a:t>(10/10)</a:t>
            </a:r>
          </a:p>
        </p:txBody>
      </p:sp>
      <p:sp>
        <p:nvSpPr>
          <p:cNvPr id="3" name="Espace réservé du contenu 2"/>
          <p:cNvSpPr>
            <a:spLocks noGrp="1"/>
          </p:cNvSpPr>
          <p:nvPr>
            <p:ph idx="1"/>
          </p:nvPr>
        </p:nvSpPr>
        <p:spPr>
          <a:xfrm>
            <a:off x="937340" y="1366685"/>
            <a:ext cx="10317319" cy="4949559"/>
          </a:xfrm>
        </p:spPr>
        <p:txBody>
          <a:bodyPr>
            <a:noAutofit/>
          </a:bodyPr>
          <a:lstStyle/>
          <a:p>
            <a:pPr>
              <a:lnSpc>
                <a:spcPct val="100000"/>
              </a:lnSpc>
              <a:spcBef>
                <a:spcPts val="0"/>
              </a:spcBef>
              <a:spcAft>
                <a:spcPts val="0"/>
              </a:spcAft>
            </a:pPr>
            <a:r>
              <a:rPr lang="fr-FR" b="1" u="sng" dirty="0">
                <a:solidFill>
                  <a:schemeClr val="tx1"/>
                </a:solidFill>
              </a:rPr>
              <a:t>ARTICLE 11 : BUREAU</a:t>
            </a:r>
            <a:endParaRPr lang="fr-FR" dirty="0">
              <a:solidFill>
                <a:schemeClr val="tx1"/>
              </a:solidFill>
            </a:endParaRPr>
          </a:p>
          <a:p>
            <a:pPr marL="0" indent="0">
              <a:lnSpc>
                <a:spcPct val="100000"/>
              </a:lnSpc>
              <a:spcBef>
                <a:spcPts val="0"/>
              </a:spcBef>
              <a:spcAft>
                <a:spcPts val="0"/>
              </a:spcAft>
              <a:buNone/>
            </a:pPr>
            <a:endParaRPr lang="fr-FR" dirty="0">
              <a:solidFill>
                <a:schemeClr val="tx1"/>
              </a:solidFill>
            </a:endParaRPr>
          </a:p>
          <a:p>
            <a:pPr marL="0" indent="0">
              <a:lnSpc>
                <a:spcPct val="100000"/>
              </a:lnSpc>
              <a:spcBef>
                <a:spcPts val="0"/>
              </a:spcBef>
              <a:spcAft>
                <a:spcPts val="0"/>
              </a:spcAft>
              <a:buNone/>
            </a:pPr>
            <a:r>
              <a:rPr lang="fr-FR" sz="2000" dirty="0">
                <a:solidFill>
                  <a:schemeClr val="tx1"/>
                </a:solidFill>
              </a:rPr>
              <a:t>Le Conseil d'Administration élit parmi ses membres, un bureau composé au maximum de quatre (4) personnes dont :</a:t>
            </a:r>
          </a:p>
          <a:p>
            <a:pPr marL="0" lvl="0" indent="0">
              <a:lnSpc>
                <a:spcPct val="100000"/>
              </a:lnSpc>
              <a:spcBef>
                <a:spcPts val="0"/>
              </a:spcBef>
              <a:spcAft>
                <a:spcPts val="0"/>
              </a:spcAft>
              <a:buNone/>
            </a:pPr>
            <a:r>
              <a:rPr lang="fr-FR" sz="2000" b="1" dirty="0">
                <a:solidFill>
                  <a:schemeClr val="tx1"/>
                </a:solidFill>
              </a:rPr>
              <a:t>- </a:t>
            </a:r>
            <a:r>
              <a:rPr lang="en-GB" sz="2000" dirty="0">
                <a:solidFill>
                  <a:schemeClr val="tx1"/>
                </a:solidFill>
              </a:rPr>
              <a:t>un </a:t>
            </a:r>
            <a:r>
              <a:rPr lang="en-GB" sz="2000" dirty="0" err="1">
                <a:solidFill>
                  <a:schemeClr val="tx1"/>
                </a:solidFill>
              </a:rPr>
              <a:t>Président</a:t>
            </a:r>
            <a:r>
              <a:rPr lang="en-GB" sz="2000" dirty="0">
                <a:solidFill>
                  <a:schemeClr val="tx1"/>
                </a:solidFill>
              </a:rPr>
              <a:t>,</a:t>
            </a:r>
            <a:endParaRPr lang="fr-FR" sz="2000" dirty="0">
              <a:solidFill>
                <a:schemeClr val="tx1"/>
              </a:solidFill>
            </a:endParaRPr>
          </a:p>
          <a:p>
            <a:pPr marL="0" lvl="0" indent="0">
              <a:lnSpc>
                <a:spcPct val="100000"/>
              </a:lnSpc>
              <a:spcBef>
                <a:spcPts val="0"/>
              </a:spcBef>
              <a:spcAft>
                <a:spcPts val="0"/>
              </a:spcAft>
              <a:buNone/>
            </a:pPr>
            <a:r>
              <a:rPr lang="en-GB" sz="2000" dirty="0">
                <a:solidFill>
                  <a:schemeClr val="tx1"/>
                </a:solidFill>
              </a:rPr>
              <a:t>- un </a:t>
            </a:r>
            <a:r>
              <a:rPr lang="en-GB" sz="2000" dirty="0" err="1">
                <a:solidFill>
                  <a:schemeClr val="tx1"/>
                </a:solidFill>
              </a:rPr>
              <a:t>Secrétaire</a:t>
            </a:r>
            <a:r>
              <a:rPr lang="en-GB" sz="2000" dirty="0">
                <a:solidFill>
                  <a:schemeClr val="tx1"/>
                </a:solidFill>
              </a:rPr>
              <a:t>,</a:t>
            </a:r>
            <a:endParaRPr lang="fr-FR" sz="2000" dirty="0">
              <a:solidFill>
                <a:schemeClr val="tx1"/>
              </a:solidFill>
            </a:endParaRPr>
          </a:p>
          <a:p>
            <a:pPr marL="0" lvl="0" indent="0">
              <a:lnSpc>
                <a:spcPct val="100000"/>
              </a:lnSpc>
              <a:spcBef>
                <a:spcPts val="0"/>
              </a:spcBef>
              <a:spcAft>
                <a:spcPts val="0"/>
              </a:spcAft>
              <a:buNone/>
            </a:pPr>
            <a:r>
              <a:rPr lang="en-GB" sz="2000" dirty="0">
                <a:solidFill>
                  <a:schemeClr val="tx1"/>
                </a:solidFill>
              </a:rPr>
              <a:t>- un </a:t>
            </a:r>
            <a:r>
              <a:rPr lang="en-GB" sz="2000" dirty="0" err="1">
                <a:solidFill>
                  <a:schemeClr val="tx1"/>
                </a:solidFill>
              </a:rPr>
              <a:t>Trésorier</a:t>
            </a:r>
            <a:r>
              <a:rPr lang="en-GB" sz="2000" dirty="0">
                <a:solidFill>
                  <a:schemeClr val="tx1"/>
                </a:solidFill>
              </a:rPr>
              <a:t>. </a:t>
            </a:r>
            <a:endParaRPr lang="fr-FR" sz="2000" dirty="0">
              <a:solidFill>
                <a:schemeClr val="tx1"/>
              </a:solidFill>
            </a:endParaRPr>
          </a:p>
          <a:p>
            <a:pPr marL="0" indent="0">
              <a:lnSpc>
                <a:spcPct val="100000"/>
              </a:lnSpc>
              <a:spcBef>
                <a:spcPts val="0"/>
              </a:spcBef>
              <a:spcAft>
                <a:spcPts val="0"/>
              </a:spcAft>
              <a:buNone/>
            </a:pPr>
            <a:endParaRPr lang="fr-FR" sz="2000" dirty="0">
              <a:solidFill>
                <a:schemeClr val="tx1"/>
              </a:solidFill>
            </a:endParaRPr>
          </a:p>
          <a:p>
            <a:pPr marL="0" indent="0">
              <a:lnSpc>
                <a:spcPct val="100000"/>
              </a:lnSpc>
              <a:spcBef>
                <a:spcPts val="0"/>
              </a:spcBef>
              <a:spcAft>
                <a:spcPts val="0"/>
              </a:spcAft>
              <a:buNone/>
            </a:pPr>
            <a:r>
              <a:rPr lang="fr-FR" sz="2000" dirty="0">
                <a:solidFill>
                  <a:schemeClr val="tx1"/>
                </a:solidFill>
              </a:rPr>
              <a:t>Les membres du Bureau sont élus pour trois (3) ans. Les membres sortants seront rééligibles.</a:t>
            </a:r>
          </a:p>
          <a:p>
            <a:pPr marL="0" indent="0">
              <a:lnSpc>
                <a:spcPct val="100000"/>
              </a:lnSpc>
              <a:spcBef>
                <a:spcPts val="0"/>
              </a:spcBef>
              <a:spcAft>
                <a:spcPts val="0"/>
              </a:spcAft>
              <a:buNone/>
            </a:pPr>
            <a:endParaRPr lang="fr-FR" sz="2000" dirty="0">
              <a:solidFill>
                <a:schemeClr val="tx1"/>
              </a:solidFill>
            </a:endParaRPr>
          </a:p>
          <a:p>
            <a:pPr marL="0" indent="0">
              <a:lnSpc>
                <a:spcPct val="100000"/>
              </a:lnSpc>
              <a:spcBef>
                <a:spcPts val="0"/>
              </a:spcBef>
              <a:spcAft>
                <a:spcPts val="0"/>
              </a:spcAft>
              <a:buNone/>
            </a:pPr>
            <a:r>
              <a:rPr lang="fr-FR" sz="2000" dirty="0">
                <a:solidFill>
                  <a:schemeClr val="tx1"/>
                </a:solidFill>
              </a:rPr>
              <a:t>Le Bureau participe à la gestion courante de l'Association et veille à la mise en œuvre des décisions de l’Assemblée Générale dans le respect de son objet social. A ce titre, le Bureau est investi des pouvoirs les plus étendus, pour gérer, diriger et administrer l'Association.</a:t>
            </a:r>
          </a:p>
          <a:p>
            <a:pPr marL="68580" indent="0">
              <a:buNone/>
            </a:pPr>
            <a:endParaRPr lang="fr-FR" dirty="0"/>
          </a:p>
        </p:txBody>
      </p:sp>
      <p:sp>
        <p:nvSpPr>
          <p:cNvPr id="4" name="Titre 1"/>
          <p:cNvSpPr txBox="1">
            <a:spLocks/>
          </p:cNvSpPr>
          <p:nvPr/>
        </p:nvSpPr>
        <p:spPr>
          <a:xfrm>
            <a:off x="9192198" y="125361"/>
            <a:ext cx="2891648" cy="966020"/>
          </a:xfrm>
          <a:prstGeom prst="rect">
            <a:avLst/>
          </a:prstGeom>
        </p:spPr>
        <p:txBody>
          <a:bodyPr vert="horz" lIns="91440" tIns="45720" rIns="91440" bIns="45720" rtlCol="0" anchor="t">
            <a:normAutofit fontScale="975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r"/>
            <a:endParaRPr lang="fr-FR" sz="1800" i="1" dirty="0">
              <a:solidFill>
                <a:schemeClr val="tx2">
                  <a:lumMod val="50000"/>
                </a:schemeClr>
              </a:solidFill>
            </a:endParaRPr>
          </a:p>
        </p:txBody>
      </p:sp>
      <p:pic>
        <p:nvPicPr>
          <p:cNvPr id="6" name="Image 5" descr="cid:image001.png@01D244AB.731DE0C0"/>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51978" cy="463463"/>
          </a:xfrm>
          <a:prstGeom prst="rect">
            <a:avLst/>
          </a:prstGeom>
          <a:noFill/>
          <a:ln>
            <a:noFill/>
          </a:ln>
        </p:spPr>
      </p:pic>
    </p:spTree>
    <p:extLst>
      <p:ext uri="{BB962C8B-B14F-4D97-AF65-F5344CB8AC3E}">
        <p14:creationId xmlns:p14="http://schemas.microsoft.com/office/powerpoint/2010/main" val="4203202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5236" y="150089"/>
            <a:ext cx="10788072" cy="810491"/>
          </a:xfrm>
        </p:spPr>
        <p:txBody>
          <a:bodyPr>
            <a:normAutofit/>
          </a:bodyPr>
          <a:lstStyle/>
          <a:p>
            <a:r>
              <a:rPr lang="fr-FR" b="1" dirty="0">
                <a:solidFill>
                  <a:srgbClr val="002060"/>
                </a:solidFill>
              </a:rPr>
              <a:t>Eléments de contexte </a:t>
            </a:r>
          </a:p>
        </p:txBody>
      </p:sp>
      <p:sp>
        <p:nvSpPr>
          <p:cNvPr id="3" name="Espace réservé du contenu 2"/>
          <p:cNvSpPr>
            <a:spLocks noGrp="1"/>
          </p:cNvSpPr>
          <p:nvPr>
            <p:ph idx="1"/>
          </p:nvPr>
        </p:nvSpPr>
        <p:spPr>
          <a:xfrm>
            <a:off x="748145" y="960580"/>
            <a:ext cx="11342255" cy="5818911"/>
          </a:xfrm>
        </p:spPr>
        <p:txBody>
          <a:bodyPr>
            <a:normAutofit fontScale="92500"/>
          </a:bodyPr>
          <a:lstStyle/>
          <a:p>
            <a:pPr>
              <a:buFont typeface="Wingdings" panose="05000000000000000000" pitchFamily="2" charset="2"/>
              <a:buChar char="ü"/>
            </a:pPr>
            <a:r>
              <a:rPr lang="fr-FR" b="1" dirty="0">
                <a:solidFill>
                  <a:schemeClr val="tx1"/>
                </a:solidFill>
              </a:rPr>
              <a:t>Virage ambulatoire</a:t>
            </a:r>
          </a:p>
          <a:p>
            <a:pPr marL="0" indent="0">
              <a:buNone/>
            </a:pPr>
            <a:r>
              <a:rPr lang="fr-FR" dirty="0"/>
              <a:t>Traiter en ambulatoire des situations actuellement prises en charge en milieu hospitalier et recentrer, chaque fois que c’est possible, les séjours hospitaliers sur les épisodes pathologiques aigües et les phases techniques de prise en charge</a:t>
            </a:r>
          </a:p>
          <a:p>
            <a:pPr>
              <a:buFont typeface="Wingdings" panose="05000000000000000000" pitchFamily="2" charset="2"/>
              <a:buChar char="ü"/>
            </a:pPr>
            <a:r>
              <a:rPr lang="fr-FR" b="1" dirty="0">
                <a:solidFill>
                  <a:schemeClr val="tx1"/>
                </a:solidFill>
              </a:rPr>
              <a:t>Baisse de la démographie médicale </a:t>
            </a:r>
          </a:p>
          <a:p>
            <a:pPr marL="0" indent="0">
              <a:buNone/>
            </a:pPr>
            <a:r>
              <a:rPr lang="fr-FR" dirty="0"/>
              <a:t>Déserts médicaux</a:t>
            </a:r>
          </a:p>
          <a:p>
            <a:pPr marL="0" indent="0" algn="r">
              <a:buNone/>
            </a:pPr>
            <a:endParaRPr lang="fr-FR" sz="500" dirty="0"/>
          </a:p>
          <a:p>
            <a:pPr>
              <a:buFont typeface="Wingdings" panose="05000000000000000000" pitchFamily="2" charset="2"/>
              <a:buChar char="ü"/>
            </a:pPr>
            <a:r>
              <a:rPr lang="fr-FR" b="1" dirty="0">
                <a:solidFill>
                  <a:schemeClr val="tx1"/>
                </a:solidFill>
              </a:rPr>
              <a:t>De nouvelles attentes des jeunes générations de médecins</a:t>
            </a:r>
          </a:p>
          <a:p>
            <a:pPr marL="0" indent="0">
              <a:buNone/>
            </a:pPr>
            <a:r>
              <a:rPr lang="fr-FR" dirty="0"/>
              <a:t>Conciliation vie professionnelle et vie privée /Attrait pour le salariat / Recherche de modes d’exercice collectif et regroupé</a:t>
            </a:r>
          </a:p>
          <a:p>
            <a:pPr marL="0" indent="0">
              <a:buNone/>
            </a:pPr>
            <a:endParaRPr lang="fr-FR" sz="500" dirty="0"/>
          </a:p>
          <a:p>
            <a:pPr>
              <a:buFont typeface="Wingdings" panose="05000000000000000000" pitchFamily="2" charset="2"/>
              <a:buChar char="ü"/>
            </a:pPr>
            <a:r>
              <a:rPr lang="fr-FR" b="1" dirty="0">
                <a:solidFill>
                  <a:schemeClr val="tx1"/>
                </a:solidFill>
              </a:rPr>
              <a:t>Evolution des prises en charge</a:t>
            </a:r>
          </a:p>
          <a:p>
            <a:pPr marL="0" indent="0">
              <a:buNone/>
            </a:pPr>
            <a:r>
              <a:rPr lang="fr-FR" dirty="0"/>
              <a:t>Chronicité des pathologies, vieillissement de la population, …</a:t>
            </a:r>
          </a:p>
          <a:p>
            <a:pPr marL="0" indent="0" algn="r">
              <a:buNone/>
            </a:pPr>
            <a:endParaRPr lang="fr-FR" sz="500" dirty="0"/>
          </a:p>
          <a:p>
            <a:pPr>
              <a:buFont typeface="Wingdings" panose="05000000000000000000" pitchFamily="2" charset="2"/>
              <a:buChar char="ü"/>
            </a:pPr>
            <a:r>
              <a:rPr lang="fr-FR" b="1" dirty="0">
                <a:solidFill>
                  <a:schemeClr val="tx1"/>
                </a:solidFill>
              </a:rPr>
              <a:t>Nécessité de réorganiser des soins de ville (premiers recours)</a:t>
            </a:r>
          </a:p>
          <a:p>
            <a:pPr marL="0" indent="0">
              <a:buNone/>
            </a:pPr>
            <a:r>
              <a:rPr lang="fr-FR" dirty="0"/>
              <a:t>Exercice collectif peu développé, manque de coordination entre les acteurs libéraux, cloisonnement entre les secteurs sanitaires, médico-sociaux et sociaux</a:t>
            </a:r>
          </a:p>
        </p:txBody>
      </p:sp>
    </p:spTree>
    <p:extLst>
      <p:ext uri="{BB962C8B-B14F-4D97-AF65-F5344CB8AC3E}">
        <p14:creationId xmlns:p14="http://schemas.microsoft.com/office/powerpoint/2010/main" val="4017932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52597" y="343849"/>
            <a:ext cx="8911687" cy="578389"/>
          </a:xfrm>
        </p:spPr>
        <p:txBody>
          <a:bodyPr>
            <a:normAutofit fontScale="90000"/>
          </a:bodyPr>
          <a:lstStyle/>
          <a:p>
            <a:r>
              <a:rPr lang="fr-FR" b="1" dirty="0">
                <a:solidFill>
                  <a:srgbClr val="002060"/>
                </a:solidFill>
              </a:rPr>
              <a:t>Le cadre législatif </a:t>
            </a:r>
            <a:endParaRPr lang="fr-FR" sz="2000" b="1" dirty="0">
              <a:solidFill>
                <a:srgbClr val="002060"/>
              </a:solidFill>
            </a:endParaRPr>
          </a:p>
        </p:txBody>
      </p:sp>
      <p:sp>
        <p:nvSpPr>
          <p:cNvPr id="3" name="Espace réservé du contenu 2"/>
          <p:cNvSpPr>
            <a:spLocks noGrp="1"/>
          </p:cNvSpPr>
          <p:nvPr>
            <p:ph idx="1"/>
          </p:nvPr>
        </p:nvSpPr>
        <p:spPr>
          <a:xfrm>
            <a:off x="786368" y="1007687"/>
            <a:ext cx="10619263" cy="5382953"/>
          </a:xfrm>
        </p:spPr>
        <p:txBody>
          <a:bodyPr>
            <a:normAutofit lnSpcReduction="10000"/>
          </a:bodyPr>
          <a:lstStyle/>
          <a:p>
            <a:pPr marL="0" indent="0" algn="ctr">
              <a:buNone/>
            </a:pPr>
            <a:r>
              <a:rPr lang="fr-FR" sz="2600" b="1" dirty="0">
                <a:solidFill>
                  <a:schemeClr val="tx1"/>
                </a:solidFill>
              </a:rPr>
              <a:t>Loi du 26 Janvier 2016 de modernisation du système de santé </a:t>
            </a:r>
          </a:p>
          <a:p>
            <a:pPr lvl="1">
              <a:buFont typeface="Wingdings" panose="05000000000000000000" pitchFamily="2" charset="2"/>
              <a:buChar char="v"/>
            </a:pPr>
            <a:endParaRPr lang="fr-FR" sz="3000" b="1" dirty="0">
              <a:solidFill>
                <a:schemeClr val="tx1">
                  <a:lumMod val="65000"/>
                  <a:lumOff val="35000"/>
                </a:schemeClr>
              </a:solidFill>
            </a:endParaRPr>
          </a:p>
          <a:p>
            <a:pPr lvl="1">
              <a:buFont typeface="Wingdings" panose="05000000000000000000" pitchFamily="2" charset="2"/>
              <a:buChar char="v"/>
            </a:pPr>
            <a:endParaRPr lang="fr-FR" sz="2300" b="1" dirty="0">
              <a:solidFill>
                <a:schemeClr val="tx1">
                  <a:lumMod val="65000"/>
                  <a:lumOff val="35000"/>
                </a:schemeClr>
              </a:solidFill>
            </a:endParaRPr>
          </a:p>
          <a:p>
            <a:pPr lvl="1">
              <a:buFont typeface="Wingdings" panose="05000000000000000000" pitchFamily="2" charset="2"/>
              <a:buChar char="v"/>
            </a:pPr>
            <a:endParaRPr lang="fr-FR" sz="2300" b="1" dirty="0">
              <a:solidFill>
                <a:schemeClr val="tx1">
                  <a:lumMod val="65000"/>
                  <a:lumOff val="35000"/>
                </a:schemeClr>
              </a:solidFill>
            </a:endParaRPr>
          </a:p>
          <a:p>
            <a:pPr lvl="1">
              <a:buFont typeface="Wingdings" panose="05000000000000000000" pitchFamily="2" charset="2"/>
              <a:buChar char="v"/>
            </a:pPr>
            <a:endParaRPr lang="fr-FR" sz="2300" b="1" dirty="0">
              <a:solidFill>
                <a:schemeClr val="tx1">
                  <a:lumMod val="65000"/>
                  <a:lumOff val="35000"/>
                </a:schemeClr>
              </a:solidFill>
            </a:endParaRPr>
          </a:p>
          <a:p>
            <a:pPr marL="530352" lvl="1" indent="0">
              <a:buNone/>
            </a:pPr>
            <a:endParaRPr lang="fr-FR" sz="2300" b="1" dirty="0">
              <a:solidFill>
                <a:schemeClr val="tx1">
                  <a:lumMod val="65000"/>
                  <a:lumOff val="35000"/>
                </a:schemeClr>
              </a:solidFill>
            </a:endParaRPr>
          </a:p>
          <a:p>
            <a:pPr lvl="1">
              <a:buFont typeface="Wingdings" panose="05000000000000000000" pitchFamily="2" charset="2"/>
              <a:buChar char="v"/>
            </a:pPr>
            <a:endParaRPr lang="fr-FR" sz="2300" dirty="0">
              <a:solidFill>
                <a:schemeClr val="tx1">
                  <a:lumMod val="65000"/>
                  <a:lumOff val="35000"/>
                </a:schemeClr>
              </a:solidFill>
              <a:sym typeface="Wingdings" panose="05000000000000000000" pitchFamily="2" charset="2"/>
            </a:endParaRPr>
          </a:p>
          <a:p>
            <a:pPr marL="530352" lvl="1" indent="0">
              <a:buNone/>
            </a:pPr>
            <a:endParaRPr lang="fr-FR" sz="2300" dirty="0">
              <a:sym typeface="Wingdings" panose="05000000000000000000" pitchFamily="2" charset="2"/>
            </a:endParaRPr>
          </a:p>
          <a:p>
            <a:pPr marL="530352" lvl="1" indent="0">
              <a:buNone/>
            </a:pPr>
            <a:endParaRPr lang="fr-FR" sz="2300" dirty="0">
              <a:sym typeface="Wingdings" panose="05000000000000000000" pitchFamily="2" charset="2"/>
            </a:endParaRPr>
          </a:p>
          <a:p>
            <a:pPr marL="530352" lvl="1" indent="0">
              <a:buNone/>
            </a:pPr>
            <a:endParaRPr lang="fr-FR" sz="2300" dirty="0">
              <a:sym typeface="Wingdings" panose="05000000000000000000" pitchFamily="2" charset="2"/>
            </a:endParaRPr>
          </a:p>
          <a:p>
            <a:pPr marL="530352" lvl="1" indent="0" algn="ctr">
              <a:buNone/>
            </a:pPr>
            <a:r>
              <a:rPr lang="fr-FR" sz="4300" i="0" dirty="0">
                <a:sym typeface="Wingdings" panose="05000000000000000000" pitchFamily="2" charset="2"/>
              </a:rPr>
              <a:t></a:t>
            </a:r>
            <a:endParaRPr lang="fr-FR" sz="4300" i="0" dirty="0"/>
          </a:p>
          <a:p>
            <a:pPr marL="530352" lvl="1" indent="0" algn="ctr">
              <a:buNone/>
            </a:pPr>
            <a:r>
              <a:rPr lang="fr-FR" sz="1900" i="0" dirty="0">
                <a:solidFill>
                  <a:schemeClr val="tx1"/>
                </a:solidFill>
              </a:rPr>
              <a:t>Poser un cadre pour une évolution des pratiques professionnelles sur les territoires en vue de développer des réponses ambulatoires coordonnées et organisées</a:t>
            </a:r>
            <a:endParaRPr lang="fr-FR" sz="1900" b="1" i="0" dirty="0">
              <a:solidFill>
                <a:schemeClr val="tx1"/>
              </a:solidFill>
            </a:endParaRPr>
          </a:p>
          <a:p>
            <a:endParaRPr lang="fr-FR" sz="600" dirty="0"/>
          </a:p>
        </p:txBody>
      </p:sp>
      <p:sp>
        <p:nvSpPr>
          <p:cNvPr id="4" name="Rectangle à coins arrondis 3"/>
          <p:cNvSpPr/>
          <p:nvPr/>
        </p:nvSpPr>
        <p:spPr>
          <a:xfrm>
            <a:off x="1452196" y="1608220"/>
            <a:ext cx="2346036" cy="93473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200" i="1" dirty="0"/>
              <a:t>Article 64 :</a:t>
            </a:r>
          </a:p>
          <a:p>
            <a:pPr algn="ctr"/>
            <a:r>
              <a:rPr lang="fr-FR" sz="2200" b="1" dirty="0"/>
              <a:t>Création des </a:t>
            </a:r>
            <a:r>
              <a:rPr lang="fr-FR" sz="2200" b="1" dirty="0">
                <a:solidFill>
                  <a:srgbClr val="FF0000"/>
                </a:solidFill>
              </a:rPr>
              <a:t>ESP</a:t>
            </a:r>
          </a:p>
        </p:txBody>
      </p:sp>
      <p:sp>
        <p:nvSpPr>
          <p:cNvPr id="5" name="Rectangle à coins arrondis 4"/>
          <p:cNvSpPr/>
          <p:nvPr/>
        </p:nvSpPr>
        <p:spPr>
          <a:xfrm>
            <a:off x="4873573" y="1642068"/>
            <a:ext cx="2600036" cy="934731"/>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sz="2200" i="1" dirty="0"/>
              <a:t>Article 65 :</a:t>
            </a:r>
          </a:p>
          <a:p>
            <a:pPr algn="ctr"/>
            <a:r>
              <a:rPr lang="fr-FR" sz="2200" b="1" dirty="0"/>
              <a:t>Création des </a:t>
            </a:r>
            <a:r>
              <a:rPr lang="fr-FR" sz="2200" b="1" dirty="0">
                <a:solidFill>
                  <a:srgbClr val="FF0000"/>
                </a:solidFill>
              </a:rPr>
              <a:t>CPTS</a:t>
            </a:r>
          </a:p>
        </p:txBody>
      </p:sp>
      <p:sp>
        <p:nvSpPr>
          <p:cNvPr id="6" name="Rectangle à coins arrondis 5"/>
          <p:cNvSpPr/>
          <p:nvPr/>
        </p:nvSpPr>
        <p:spPr>
          <a:xfrm>
            <a:off x="8548950" y="1608219"/>
            <a:ext cx="2346036" cy="96858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2200" i="1" dirty="0"/>
              <a:t>Article 74 :</a:t>
            </a:r>
          </a:p>
          <a:p>
            <a:pPr algn="ctr"/>
            <a:r>
              <a:rPr lang="fr-FR" sz="2200" b="1" dirty="0"/>
              <a:t>Création des </a:t>
            </a:r>
            <a:r>
              <a:rPr lang="fr-FR" sz="2200" b="1" dirty="0">
                <a:solidFill>
                  <a:srgbClr val="FF0000"/>
                </a:solidFill>
              </a:rPr>
              <a:t>PTA</a:t>
            </a:r>
          </a:p>
        </p:txBody>
      </p:sp>
      <p:sp>
        <p:nvSpPr>
          <p:cNvPr id="7" name="ZoneTexte 6"/>
          <p:cNvSpPr txBox="1"/>
          <p:nvPr/>
        </p:nvSpPr>
        <p:spPr>
          <a:xfrm>
            <a:off x="1971855" y="3347242"/>
            <a:ext cx="4479637" cy="1323439"/>
          </a:xfrm>
          <a:prstGeom prst="rect">
            <a:avLst/>
          </a:prstGeom>
          <a:noFill/>
        </p:spPr>
        <p:txBody>
          <a:bodyPr wrap="square" rtlCol="0">
            <a:spAutoFit/>
          </a:bodyPr>
          <a:lstStyle/>
          <a:p>
            <a:pPr lvl="1" algn="ctr"/>
            <a:r>
              <a:rPr lang="fr-FR" sz="2000" dirty="0">
                <a:solidFill>
                  <a:schemeClr val="tx1">
                    <a:lumMod val="65000"/>
                    <a:lumOff val="35000"/>
                  </a:schemeClr>
                </a:solidFill>
              </a:rPr>
              <a:t>Reconnaissance du rôle premier des professionnels de santé pour faire émerger ces organisations</a:t>
            </a:r>
          </a:p>
        </p:txBody>
      </p:sp>
      <p:sp>
        <p:nvSpPr>
          <p:cNvPr id="8" name="ZoneTexte 7"/>
          <p:cNvSpPr txBox="1"/>
          <p:nvPr/>
        </p:nvSpPr>
        <p:spPr>
          <a:xfrm>
            <a:off x="7077825" y="3260786"/>
            <a:ext cx="4479637" cy="1631216"/>
          </a:xfrm>
          <a:prstGeom prst="rect">
            <a:avLst/>
          </a:prstGeom>
          <a:noFill/>
        </p:spPr>
        <p:txBody>
          <a:bodyPr wrap="square" rtlCol="0">
            <a:spAutoFit/>
          </a:bodyPr>
          <a:lstStyle/>
          <a:p>
            <a:pPr lvl="1" algn="ctr"/>
            <a:r>
              <a:rPr lang="fr-FR" sz="2000" dirty="0">
                <a:solidFill>
                  <a:schemeClr val="tx1">
                    <a:lumMod val="65000"/>
                    <a:lumOff val="35000"/>
                  </a:schemeClr>
                </a:solidFill>
              </a:rPr>
              <a:t>Mettre à la disposition des professionnels de santé les fonctions d’appui nécessaires à la coordination des parcours de santé complexes</a:t>
            </a:r>
          </a:p>
        </p:txBody>
      </p:sp>
      <p:sp>
        <p:nvSpPr>
          <p:cNvPr id="9" name="Accolade fermante 8"/>
          <p:cNvSpPr/>
          <p:nvPr/>
        </p:nvSpPr>
        <p:spPr>
          <a:xfrm rot="5400000">
            <a:off x="4127458" y="-345644"/>
            <a:ext cx="623613" cy="6400803"/>
          </a:xfrm>
          <a:prstGeom prst="rightBrace">
            <a:avLst>
              <a:gd name="adj1" fmla="val 30151"/>
              <a:gd name="adj2" fmla="val 53319"/>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fr-FR" dirty="0"/>
          </a:p>
        </p:txBody>
      </p:sp>
      <p:sp>
        <p:nvSpPr>
          <p:cNvPr id="12" name="Accolade fermante 11">
            <a:extLst>
              <a:ext uri="{FF2B5EF4-FFF2-40B4-BE49-F238E27FC236}">
                <a16:creationId xmlns:a16="http://schemas.microsoft.com/office/drawing/2014/main" id="{1CE9508E-9797-4CED-9C50-A28A8072776C}"/>
              </a:ext>
            </a:extLst>
          </p:cNvPr>
          <p:cNvSpPr/>
          <p:nvPr/>
        </p:nvSpPr>
        <p:spPr>
          <a:xfrm rot="5400000">
            <a:off x="9439236" y="1699778"/>
            <a:ext cx="623613" cy="2404185"/>
          </a:xfrm>
          <a:prstGeom prst="rightBrace">
            <a:avLst>
              <a:gd name="adj1" fmla="val 30151"/>
              <a:gd name="adj2" fmla="val 53319"/>
            </a:avLst>
          </a:prstGeom>
          <a:ln/>
        </p:spPr>
        <p:style>
          <a:lnRef idx="2">
            <a:schemeClr val="dk1"/>
          </a:lnRef>
          <a:fillRef idx="0">
            <a:schemeClr val="dk1"/>
          </a:fillRef>
          <a:effectRef idx="1">
            <a:schemeClr val="dk1"/>
          </a:effectRef>
          <a:fontRef idx="minor">
            <a:schemeClr val="tx1"/>
          </a:fontRef>
        </p:style>
        <p:txBody>
          <a:bodyPr rtlCol="0" anchor="ctr"/>
          <a:lstStyle/>
          <a:p>
            <a:pPr algn="ctr"/>
            <a:endParaRPr lang="fr-FR" dirty="0"/>
          </a:p>
        </p:txBody>
      </p:sp>
    </p:spTree>
    <p:extLst>
      <p:ext uri="{BB962C8B-B14F-4D97-AF65-F5344CB8AC3E}">
        <p14:creationId xmlns:p14="http://schemas.microsoft.com/office/powerpoint/2010/main" val="2370066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113857" y="320222"/>
            <a:ext cx="8911687" cy="578389"/>
          </a:xfrm>
        </p:spPr>
        <p:txBody>
          <a:bodyPr>
            <a:normAutofit fontScale="90000"/>
          </a:bodyPr>
          <a:lstStyle/>
          <a:p>
            <a:r>
              <a:rPr lang="fr-FR" b="1" dirty="0">
                <a:solidFill>
                  <a:srgbClr val="002060"/>
                </a:solidFill>
              </a:rPr>
              <a:t>Le cadre politique</a:t>
            </a:r>
            <a:endParaRPr lang="fr-FR" sz="2000" b="1" dirty="0">
              <a:solidFill>
                <a:srgbClr val="002060"/>
              </a:solidFill>
            </a:endParaRPr>
          </a:p>
        </p:txBody>
      </p:sp>
      <p:sp>
        <p:nvSpPr>
          <p:cNvPr id="3" name="Espace réservé du contenu 2"/>
          <p:cNvSpPr>
            <a:spLocks noGrp="1"/>
          </p:cNvSpPr>
          <p:nvPr>
            <p:ph idx="1"/>
          </p:nvPr>
        </p:nvSpPr>
        <p:spPr>
          <a:xfrm>
            <a:off x="717756" y="755369"/>
            <a:ext cx="11041626" cy="5653549"/>
          </a:xfrm>
        </p:spPr>
        <p:txBody>
          <a:bodyPr>
            <a:normAutofit fontScale="92500" lnSpcReduction="10000"/>
          </a:bodyPr>
          <a:lstStyle/>
          <a:p>
            <a:endParaRPr lang="fr-FR" dirty="0"/>
          </a:p>
          <a:p>
            <a:pPr marL="0" indent="0" algn="ctr">
              <a:buNone/>
            </a:pPr>
            <a:r>
              <a:rPr lang="fr-FR" sz="2800" b="1" u="sng" dirty="0">
                <a:solidFill>
                  <a:schemeClr val="tx1"/>
                </a:solidFill>
              </a:rPr>
              <a:t>Projet de loi « Ma santé 2022 » </a:t>
            </a:r>
          </a:p>
          <a:p>
            <a:pPr marL="0" indent="0" algn="ctr">
              <a:buNone/>
            </a:pPr>
            <a:r>
              <a:rPr lang="fr-FR" sz="4000" dirty="0">
                <a:sym typeface="Wingdings" panose="05000000000000000000" pitchFamily="2" charset="2"/>
              </a:rPr>
              <a:t></a:t>
            </a:r>
            <a:endParaRPr lang="fr-FR" sz="4000" dirty="0"/>
          </a:p>
          <a:p>
            <a:pPr marL="0" indent="0" algn="ctr">
              <a:buNone/>
            </a:pPr>
            <a:r>
              <a:rPr lang="fr-FR" sz="2400" b="1" dirty="0">
                <a:solidFill>
                  <a:schemeClr val="tx1"/>
                </a:solidFill>
              </a:rPr>
              <a:t>Déploiement de 1 000 CPTS d’ici 2022</a:t>
            </a:r>
          </a:p>
          <a:p>
            <a:pPr marL="0" indent="0" algn="ctr">
              <a:buNone/>
            </a:pPr>
            <a:r>
              <a:rPr lang="fr-FR" sz="4000" dirty="0">
                <a:sym typeface="Wingdings" panose="05000000000000000000" pitchFamily="2" charset="2"/>
              </a:rPr>
              <a:t></a:t>
            </a:r>
            <a:endParaRPr lang="fr-FR" sz="4000" dirty="0"/>
          </a:p>
          <a:p>
            <a:pPr marL="0" indent="0" algn="ctr">
              <a:buNone/>
            </a:pPr>
            <a:r>
              <a:rPr lang="fr-FR" sz="2400" b="1" dirty="0">
                <a:solidFill>
                  <a:schemeClr val="tx1"/>
                </a:solidFill>
              </a:rPr>
              <a:t>Négociations conventionnelles débutées en Janvier 2019 </a:t>
            </a:r>
          </a:p>
          <a:p>
            <a:pPr marL="0" indent="0" algn="ctr">
              <a:buNone/>
            </a:pPr>
            <a:endParaRPr lang="fr-FR" sz="2400" b="1" dirty="0">
              <a:solidFill>
                <a:schemeClr val="tx1"/>
              </a:solidFill>
            </a:endParaRPr>
          </a:p>
          <a:p>
            <a:pPr lvl="1">
              <a:buFont typeface="Wingdings" panose="05000000000000000000" pitchFamily="2" charset="2"/>
              <a:buChar char="ü"/>
            </a:pPr>
            <a:r>
              <a:rPr lang="fr-FR" i="0" dirty="0">
                <a:solidFill>
                  <a:schemeClr val="tx1"/>
                </a:solidFill>
              </a:rPr>
              <a:t>Inciter au développement de l’exercice coordonné et au recrutement de personnels salariés ayant vocation à assister les médecins dans leur pratique quotidienne (</a:t>
            </a:r>
            <a:r>
              <a:rPr lang="fr-FR" b="1" i="0" dirty="0">
                <a:solidFill>
                  <a:schemeClr val="tx1"/>
                </a:solidFill>
              </a:rPr>
              <a:t>a</a:t>
            </a:r>
            <a:r>
              <a:rPr lang="fr-FR" b="1" i="0" dirty="0">
                <a:solidFill>
                  <a:schemeClr val="tx1"/>
                </a:solidFill>
                <a:sym typeface="Wingdings" panose="05000000000000000000" pitchFamily="2" charset="2"/>
              </a:rPr>
              <a:t>ssistants médicaux</a:t>
            </a:r>
            <a:r>
              <a:rPr lang="fr-FR" i="0" dirty="0">
                <a:solidFill>
                  <a:schemeClr val="tx1"/>
                </a:solidFill>
                <a:sym typeface="Wingdings" panose="05000000000000000000" pitchFamily="2" charset="2"/>
              </a:rPr>
              <a:t>)</a:t>
            </a:r>
          </a:p>
          <a:p>
            <a:pPr lvl="1" algn="ctr">
              <a:buFont typeface="Wingdings" panose="05000000000000000000" pitchFamily="2" charset="2"/>
              <a:buChar char="ü"/>
            </a:pPr>
            <a:endParaRPr lang="fr-FR" sz="500" i="0" dirty="0">
              <a:solidFill>
                <a:schemeClr val="tx1"/>
              </a:solidFill>
              <a:sym typeface="Wingdings" panose="05000000000000000000" pitchFamily="2" charset="2"/>
            </a:endParaRPr>
          </a:p>
          <a:p>
            <a:pPr lvl="1">
              <a:buFont typeface="Wingdings" panose="05000000000000000000" pitchFamily="2" charset="2"/>
              <a:buChar char="ü"/>
            </a:pPr>
            <a:r>
              <a:rPr lang="fr-FR" i="0" dirty="0">
                <a:solidFill>
                  <a:schemeClr val="tx1"/>
                </a:solidFill>
                <a:sym typeface="Wingdings" panose="05000000000000000000" pitchFamily="2" charset="2"/>
              </a:rPr>
              <a:t>Accompagner le déploiement des CPTS sur l’ensemble du territoire, dans le cadre d’un </a:t>
            </a:r>
            <a:r>
              <a:rPr lang="fr-FR" b="1" i="0" dirty="0">
                <a:solidFill>
                  <a:schemeClr val="tx1"/>
                </a:solidFill>
                <a:sym typeface="Wingdings" panose="05000000000000000000" pitchFamily="2" charset="2"/>
              </a:rPr>
              <a:t>ACI (Accord Conventionnel Interprofessionnel</a:t>
            </a:r>
            <a:r>
              <a:rPr lang="fr-FR" i="0" dirty="0">
                <a:solidFill>
                  <a:schemeClr val="tx1"/>
                </a:solidFill>
                <a:sym typeface="Wingdings" panose="05000000000000000000" pitchFamily="2" charset="2"/>
              </a:rPr>
              <a:t>)</a:t>
            </a:r>
          </a:p>
          <a:p>
            <a:pPr marL="530352" lvl="1" indent="0" algn="ctr">
              <a:buNone/>
            </a:pPr>
            <a:endParaRPr lang="fr-FR" sz="500" i="0" dirty="0">
              <a:solidFill>
                <a:schemeClr val="tx1"/>
              </a:solidFill>
              <a:sym typeface="Wingdings" panose="05000000000000000000" pitchFamily="2" charset="2"/>
            </a:endParaRPr>
          </a:p>
          <a:p>
            <a:pPr lvl="1">
              <a:buFont typeface="Wingdings" panose="05000000000000000000" pitchFamily="2" charset="2"/>
              <a:buChar char="ü"/>
            </a:pPr>
            <a:r>
              <a:rPr lang="fr-FR" i="0" dirty="0">
                <a:solidFill>
                  <a:schemeClr val="tx1"/>
                </a:solidFill>
                <a:sym typeface="Wingdings" panose="05000000000000000000" pitchFamily="2" charset="2"/>
              </a:rPr>
              <a:t>Donner un cadre pérenne de financement</a:t>
            </a:r>
          </a:p>
          <a:p>
            <a:pPr marL="0" indent="0" algn="ctr">
              <a:buNone/>
            </a:pPr>
            <a:endParaRPr lang="fr-FR" sz="2400" b="1" u="sng" dirty="0">
              <a:solidFill>
                <a:schemeClr val="tx1"/>
              </a:solidFill>
            </a:endParaRPr>
          </a:p>
        </p:txBody>
      </p:sp>
    </p:spTree>
    <p:extLst>
      <p:ext uri="{BB962C8B-B14F-4D97-AF65-F5344CB8AC3E}">
        <p14:creationId xmlns:p14="http://schemas.microsoft.com/office/powerpoint/2010/main" val="2908383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62390" y="538480"/>
            <a:ext cx="10448890" cy="5882641"/>
          </a:xfrm>
        </p:spPr>
        <p:txBody>
          <a:bodyPr>
            <a:normAutofit fontScale="92500" lnSpcReduction="10000"/>
          </a:bodyPr>
          <a:lstStyle/>
          <a:p>
            <a:pPr marL="0" indent="0" algn="ctr">
              <a:buNone/>
            </a:pPr>
            <a:r>
              <a:rPr lang="fr-FR" sz="3000" b="1" dirty="0">
                <a:solidFill>
                  <a:srgbClr val="002060"/>
                </a:solidFill>
              </a:rPr>
              <a:t>Une Communauté Professionnelle Territoriale de Santé (CPTS)</a:t>
            </a:r>
          </a:p>
          <a:p>
            <a:pPr marL="0" indent="0">
              <a:buNone/>
            </a:pPr>
            <a:endParaRPr lang="fr-FR" sz="600" b="1" dirty="0">
              <a:solidFill>
                <a:schemeClr val="tx1"/>
              </a:solidFill>
            </a:endParaRPr>
          </a:p>
          <a:p>
            <a:pPr marL="0" indent="0" algn="ctr">
              <a:buNone/>
            </a:pPr>
            <a:r>
              <a:rPr lang="fr-FR" sz="2200" dirty="0">
                <a:solidFill>
                  <a:schemeClr val="tx1"/>
                </a:solidFill>
                <a:sym typeface="Wingdings" panose="05000000000000000000" pitchFamily="2" charset="2"/>
              </a:rPr>
              <a:t>En pratique, c’est : </a:t>
            </a:r>
          </a:p>
          <a:p>
            <a:pPr marL="0" indent="0" algn="ctr">
              <a:buNone/>
            </a:pPr>
            <a:endParaRPr lang="fr-FR" sz="500" u="sng" dirty="0">
              <a:solidFill>
                <a:schemeClr val="tx1"/>
              </a:solidFill>
              <a:effectLst>
                <a:outerShdw blurRad="38100" dist="38100" dir="2700000" algn="tl">
                  <a:srgbClr val="000000">
                    <a:alpha val="43137"/>
                  </a:srgbClr>
                </a:outerShdw>
              </a:effectLst>
            </a:endParaRPr>
          </a:p>
          <a:p>
            <a:pPr>
              <a:buFont typeface="Wingdings" panose="05000000000000000000" pitchFamily="2" charset="2"/>
              <a:buChar char="ü"/>
            </a:pPr>
            <a:r>
              <a:rPr lang="fr-FR" sz="2400" dirty="0">
                <a:solidFill>
                  <a:schemeClr val="tx1"/>
                </a:solidFill>
              </a:rPr>
              <a:t>Une </a:t>
            </a:r>
            <a:r>
              <a:rPr lang="fr-FR" sz="2400" b="1" dirty="0">
                <a:solidFill>
                  <a:schemeClr val="tx1"/>
                </a:solidFill>
              </a:rPr>
              <a:t>organisation en équipes </a:t>
            </a:r>
            <a:r>
              <a:rPr lang="fr-FR" b="1" dirty="0">
                <a:solidFill>
                  <a:schemeClr val="tx1"/>
                </a:solidFill>
              </a:rPr>
              <a:t>pluri</a:t>
            </a:r>
            <a:r>
              <a:rPr lang="fr-FR" sz="2400" b="1" dirty="0">
                <a:solidFill>
                  <a:schemeClr val="tx1"/>
                </a:solidFill>
              </a:rPr>
              <a:t>professionnelles </a:t>
            </a:r>
            <a:r>
              <a:rPr lang="fr-FR" sz="2400" dirty="0">
                <a:solidFill>
                  <a:schemeClr val="tx1"/>
                </a:solidFill>
              </a:rPr>
              <a:t>(ESP)</a:t>
            </a:r>
            <a:endParaRPr lang="fr-FR" sz="2400" b="1" dirty="0">
              <a:solidFill>
                <a:schemeClr val="tx1"/>
              </a:solidFill>
            </a:endParaRPr>
          </a:p>
          <a:p>
            <a:pPr marL="0" indent="0">
              <a:buNone/>
            </a:pPr>
            <a:endParaRPr lang="fr-FR" sz="2400" b="1" dirty="0">
              <a:solidFill>
                <a:schemeClr val="tx1"/>
              </a:solidFill>
            </a:endParaRPr>
          </a:p>
          <a:p>
            <a:pPr>
              <a:buFont typeface="Wingdings" panose="05000000000000000000" pitchFamily="2" charset="2"/>
              <a:buChar char="ü"/>
            </a:pPr>
            <a:r>
              <a:rPr lang="fr-FR" sz="2400" dirty="0">
                <a:solidFill>
                  <a:schemeClr val="tx1"/>
                </a:solidFill>
              </a:rPr>
              <a:t>Favorisant les </a:t>
            </a:r>
            <a:r>
              <a:rPr lang="fr-FR" sz="2400" b="1" dirty="0">
                <a:solidFill>
                  <a:schemeClr val="tx1"/>
                </a:solidFill>
              </a:rPr>
              <a:t>mutualisations et l’exercice collectif coordonné </a:t>
            </a:r>
          </a:p>
          <a:p>
            <a:pPr>
              <a:buFont typeface="Wingdings" panose="05000000000000000000" pitchFamily="2" charset="2"/>
              <a:buChar char="ü"/>
            </a:pPr>
            <a:endParaRPr lang="fr-FR" b="1" dirty="0">
              <a:solidFill>
                <a:schemeClr val="tx1"/>
              </a:solidFill>
            </a:endParaRPr>
          </a:p>
          <a:p>
            <a:pPr>
              <a:buFont typeface="Wingdings" panose="05000000000000000000" pitchFamily="2" charset="2"/>
              <a:buChar char="ü"/>
            </a:pPr>
            <a:r>
              <a:rPr lang="fr-FR" dirty="0">
                <a:solidFill>
                  <a:schemeClr val="tx1"/>
                </a:solidFill>
              </a:rPr>
              <a:t>Sur un </a:t>
            </a:r>
            <a:r>
              <a:rPr lang="fr-FR" b="1" dirty="0">
                <a:solidFill>
                  <a:schemeClr val="tx1"/>
                </a:solidFill>
              </a:rPr>
              <a:t>territoire de santé </a:t>
            </a:r>
            <a:r>
              <a:rPr lang="fr-FR" dirty="0">
                <a:solidFill>
                  <a:schemeClr val="tx1"/>
                </a:solidFill>
              </a:rPr>
              <a:t>bien défini</a:t>
            </a:r>
            <a:endParaRPr lang="fr-FR" sz="2400" dirty="0">
              <a:solidFill>
                <a:schemeClr val="tx1"/>
              </a:solidFill>
            </a:endParaRPr>
          </a:p>
          <a:p>
            <a:pPr marL="0" indent="0">
              <a:buNone/>
            </a:pPr>
            <a:endParaRPr lang="fr-FR" sz="2400" b="1" dirty="0">
              <a:solidFill>
                <a:schemeClr val="tx1"/>
              </a:solidFill>
            </a:endParaRPr>
          </a:p>
          <a:p>
            <a:pPr>
              <a:buFont typeface="Wingdings" panose="05000000000000000000" pitchFamily="2" charset="2"/>
              <a:buChar char="ü"/>
            </a:pPr>
            <a:r>
              <a:rPr lang="fr-FR" sz="2400" dirty="0">
                <a:solidFill>
                  <a:schemeClr val="tx1"/>
                </a:solidFill>
              </a:rPr>
              <a:t>Sur la base d’un </a:t>
            </a:r>
            <a:r>
              <a:rPr lang="fr-FR" sz="2400" b="1" dirty="0">
                <a:solidFill>
                  <a:schemeClr val="tx1"/>
                </a:solidFill>
              </a:rPr>
              <a:t>projet de santé</a:t>
            </a:r>
            <a:r>
              <a:rPr lang="fr-FR" sz="2400" dirty="0">
                <a:solidFill>
                  <a:schemeClr val="tx1"/>
                </a:solidFill>
              </a:rPr>
              <a:t> </a:t>
            </a:r>
            <a:r>
              <a:rPr lang="fr-FR" b="1" dirty="0">
                <a:solidFill>
                  <a:schemeClr val="tx1"/>
                </a:solidFill>
              </a:rPr>
              <a:t>territorial partagé</a:t>
            </a:r>
            <a:endParaRPr lang="fr-FR" sz="2400" b="1" dirty="0">
              <a:solidFill>
                <a:schemeClr val="tx1"/>
              </a:solidFill>
            </a:endParaRPr>
          </a:p>
          <a:p>
            <a:pPr marL="0" indent="0">
              <a:buNone/>
            </a:pPr>
            <a:endParaRPr lang="fr-FR" sz="2400" b="1" dirty="0">
              <a:solidFill>
                <a:schemeClr val="tx1"/>
              </a:solidFill>
            </a:endParaRPr>
          </a:p>
          <a:p>
            <a:pPr>
              <a:buFont typeface="Wingdings" panose="05000000000000000000" pitchFamily="2" charset="2"/>
              <a:buChar char="ü"/>
            </a:pPr>
            <a:r>
              <a:rPr lang="fr-FR" sz="2400" dirty="0">
                <a:solidFill>
                  <a:schemeClr val="tx1"/>
                </a:solidFill>
              </a:rPr>
              <a:t>Tout en conservant le </a:t>
            </a:r>
            <a:r>
              <a:rPr lang="fr-FR" sz="2400" b="1" dirty="0">
                <a:solidFill>
                  <a:schemeClr val="tx1"/>
                </a:solidFill>
              </a:rPr>
              <a:t>libre choix du mode d’exercice </a:t>
            </a:r>
            <a:r>
              <a:rPr lang="fr-FR" sz="2400" dirty="0">
                <a:solidFill>
                  <a:schemeClr val="tx1"/>
                </a:solidFill>
              </a:rPr>
              <a:t>du professionnel </a:t>
            </a:r>
          </a:p>
          <a:p>
            <a:pPr marL="0" indent="0">
              <a:buNone/>
            </a:pPr>
            <a:endParaRPr lang="fr-FR" sz="2400" dirty="0">
              <a:solidFill>
                <a:schemeClr val="tx1"/>
              </a:solidFill>
            </a:endParaRPr>
          </a:p>
          <a:p>
            <a:pPr>
              <a:buFont typeface="Wingdings" panose="05000000000000000000" pitchFamily="2" charset="2"/>
              <a:buChar char="ü"/>
            </a:pPr>
            <a:r>
              <a:rPr lang="fr-FR" sz="2400" dirty="0">
                <a:solidFill>
                  <a:schemeClr val="tx1"/>
                </a:solidFill>
              </a:rPr>
              <a:t>Et en </a:t>
            </a:r>
            <a:r>
              <a:rPr lang="fr-FR" sz="2400" b="1" dirty="0">
                <a:solidFill>
                  <a:schemeClr val="tx1"/>
                </a:solidFill>
              </a:rPr>
              <a:t>ne remettant pas en cause les modes d’organisation déjà en place </a:t>
            </a:r>
          </a:p>
          <a:p>
            <a:pPr marL="0" indent="0">
              <a:buNone/>
            </a:pPr>
            <a:r>
              <a:rPr lang="fr-FR" sz="2400" dirty="0">
                <a:solidFill>
                  <a:schemeClr val="tx1"/>
                </a:solidFill>
              </a:rPr>
              <a:t>(exercice individuel, cabinet de groupe, MSP, ESP, centres de santé, …)</a:t>
            </a:r>
          </a:p>
        </p:txBody>
      </p:sp>
    </p:spTree>
    <p:extLst>
      <p:ext uri="{BB962C8B-B14F-4D97-AF65-F5344CB8AC3E}">
        <p14:creationId xmlns:p14="http://schemas.microsoft.com/office/powerpoint/2010/main" val="1772256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66163" y="304648"/>
            <a:ext cx="10825828" cy="880733"/>
          </a:xfrm>
        </p:spPr>
        <p:txBody>
          <a:bodyPr>
            <a:normAutofit/>
          </a:bodyPr>
          <a:lstStyle/>
          <a:p>
            <a:r>
              <a:rPr lang="fr-FR" b="1" dirty="0">
                <a:solidFill>
                  <a:srgbClr val="002060"/>
                </a:solidFill>
              </a:rPr>
              <a:t>Quelques notions caractérisant les CPTS</a:t>
            </a:r>
            <a:endParaRPr lang="fr-FR" sz="1400" b="1" dirty="0">
              <a:solidFill>
                <a:srgbClr val="002060"/>
              </a:solidFill>
            </a:endParaRPr>
          </a:p>
        </p:txBody>
      </p:sp>
      <p:sp>
        <p:nvSpPr>
          <p:cNvPr id="4" name="Rectangle 3"/>
          <p:cNvSpPr/>
          <p:nvPr/>
        </p:nvSpPr>
        <p:spPr>
          <a:xfrm>
            <a:off x="866163" y="1291477"/>
            <a:ext cx="3305443" cy="1183454"/>
          </a:xfrm>
          <a:prstGeom prst="rect">
            <a:avLst/>
          </a:prstGeom>
          <a:solidFill>
            <a:schemeClr val="bg1"/>
          </a:solid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rgbClr val="FF0000"/>
                </a:solidFill>
              </a:rPr>
              <a:t>A l’initiative des professionnels </a:t>
            </a:r>
          </a:p>
        </p:txBody>
      </p:sp>
      <p:sp>
        <p:nvSpPr>
          <p:cNvPr id="6" name="Rectangle 5"/>
          <p:cNvSpPr/>
          <p:nvPr/>
        </p:nvSpPr>
        <p:spPr>
          <a:xfrm>
            <a:off x="8096592" y="1329408"/>
            <a:ext cx="3305442" cy="1606138"/>
          </a:xfrm>
          <a:prstGeom prst="rect">
            <a:avLst/>
          </a:prstGeom>
          <a:solidFill>
            <a:schemeClr val="bg1"/>
          </a:solid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rgbClr val="002060"/>
                </a:solidFill>
              </a:rPr>
              <a:t>Diagnostic</a:t>
            </a:r>
          </a:p>
          <a:p>
            <a:r>
              <a:rPr lang="fr-FR" sz="2000" b="1" dirty="0">
                <a:solidFill>
                  <a:schemeClr val="tx1"/>
                </a:solidFill>
              </a:rPr>
              <a:t>Identification des besoins de santé de la population du territoire</a:t>
            </a:r>
          </a:p>
        </p:txBody>
      </p:sp>
      <p:sp>
        <p:nvSpPr>
          <p:cNvPr id="7" name="Rectangle 6"/>
          <p:cNvSpPr/>
          <p:nvPr/>
        </p:nvSpPr>
        <p:spPr>
          <a:xfrm>
            <a:off x="4402126" y="1469021"/>
            <a:ext cx="3463946" cy="1105232"/>
          </a:xfrm>
          <a:prstGeom prst="rect">
            <a:avLst/>
          </a:prstGeom>
          <a:solidFill>
            <a:schemeClr val="bg1"/>
          </a:solidFill>
          <a:ln w="762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rgbClr val="002060"/>
                </a:solidFill>
              </a:rPr>
              <a:t>Logique projet </a:t>
            </a:r>
          </a:p>
          <a:p>
            <a:r>
              <a:rPr lang="fr-FR" sz="2000" b="1" dirty="0">
                <a:solidFill>
                  <a:schemeClr val="tx1"/>
                </a:solidFill>
              </a:rPr>
              <a:t>Un projet de santé </a:t>
            </a:r>
            <a:endParaRPr lang="fr-FR" sz="2000" dirty="0">
              <a:solidFill>
                <a:schemeClr val="tx1"/>
              </a:solidFill>
            </a:endParaRPr>
          </a:p>
          <a:p>
            <a:r>
              <a:rPr lang="fr-FR" sz="2000" b="1" dirty="0">
                <a:solidFill>
                  <a:schemeClr val="tx1"/>
                </a:solidFill>
              </a:rPr>
              <a:t>Un porteur de projet</a:t>
            </a:r>
            <a:endParaRPr lang="fr-FR" sz="2000" dirty="0">
              <a:solidFill>
                <a:schemeClr val="tx1"/>
              </a:solidFill>
            </a:endParaRPr>
          </a:p>
        </p:txBody>
      </p:sp>
      <p:sp>
        <p:nvSpPr>
          <p:cNvPr id="9" name="Rectangle 8"/>
          <p:cNvSpPr/>
          <p:nvPr/>
        </p:nvSpPr>
        <p:spPr>
          <a:xfrm>
            <a:off x="866163" y="2808613"/>
            <a:ext cx="3305444" cy="2033890"/>
          </a:xfrm>
          <a:prstGeom prst="rect">
            <a:avLst/>
          </a:prstGeom>
          <a:solidFill>
            <a:schemeClr val="bg1"/>
          </a:solidFill>
          <a:ln w="762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bg2">
                    <a:lumMod val="50000"/>
                  </a:schemeClr>
                </a:solidFill>
              </a:rPr>
              <a:t>Territoire </a:t>
            </a:r>
          </a:p>
          <a:p>
            <a:r>
              <a:rPr lang="fr-FR" b="1" dirty="0">
                <a:solidFill>
                  <a:schemeClr val="tx1"/>
                </a:solidFill>
              </a:rPr>
              <a:t>Une seule CPTS par territoire</a:t>
            </a:r>
          </a:p>
          <a:p>
            <a:r>
              <a:rPr lang="fr-FR" b="1" dirty="0">
                <a:solidFill>
                  <a:schemeClr val="tx1"/>
                </a:solidFill>
              </a:rPr>
              <a:t>&lt; 30 000 h</a:t>
            </a:r>
          </a:p>
          <a:p>
            <a:r>
              <a:rPr lang="fr-FR" b="1" dirty="0">
                <a:solidFill>
                  <a:schemeClr val="tx1"/>
                </a:solidFill>
              </a:rPr>
              <a:t>Entre 30 000 et 80 000 h</a:t>
            </a:r>
          </a:p>
          <a:p>
            <a:r>
              <a:rPr lang="fr-FR" b="1" dirty="0">
                <a:solidFill>
                  <a:schemeClr val="tx1"/>
                </a:solidFill>
              </a:rPr>
              <a:t>&gt; 80 000 h</a:t>
            </a:r>
          </a:p>
        </p:txBody>
      </p:sp>
      <p:sp>
        <p:nvSpPr>
          <p:cNvPr id="12" name="Rectangle 11">
            <a:extLst>
              <a:ext uri="{FF2B5EF4-FFF2-40B4-BE49-F238E27FC236}">
                <a16:creationId xmlns:a16="http://schemas.microsoft.com/office/drawing/2014/main" id="{E7B636BE-F91B-4D70-954F-E668940E4EAF}"/>
              </a:ext>
            </a:extLst>
          </p:cNvPr>
          <p:cNvSpPr/>
          <p:nvPr/>
        </p:nvSpPr>
        <p:spPr>
          <a:xfrm>
            <a:off x="4420214" y="3117841"/>
            <a:ext cx="5451987" cy="985213"/>
          </a:xfrm>
          <a:prstGeom prst="rect">
            <a:avLst/>
          </a:prstGeom>
          <a:solidFill>
            <a:schemeClr val="bg1"/>
          </a:solidFill>
          <a:ln w="762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accent3">
                    <a:lumMod val="50000"/>
                  </a:schemeClr>
                </a:solidFill>
              </a:rPr>
              <a:t>Population</a:t>
            </a:r>
          </a:p>
        </p:txBody>
      </p:sp>
      <p:sp>
        <p:nvSpPr>
          <p:cNvPr id="13" name="Rectangle 12">
            <a:extLst>
              <a:ext uri="{FF2B5EF4-FFF2-40B4-BE49-F238E27FC236}">
                <a16:creationId xmlns:a16="http://schemas.microsoft.com/office/drawing/2014/main" id="{49809216-0F1F-4ACB-A067-10EB2793AF3B}"/>
              </a:ext>
            </a:extLst>
          </p:cNvPr>
          <p:cNvSpPr/>
          <p:nvPr/>
        </p:nvSpPr>
        <p:spPr>
          <a:xfrm>
            <a:off x="951978" y="5126143"/>
            <a:ext cx="4092061" cy="1210324"/>
          </a:xfrm>
          <a:prstGeom prst="rect">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rgbClr val="FF0000"/>
                </a:solidFill>
              </a:rPr>
              <a:t> </a:t>
            </a:r>
            <a:r>
              <a:rPr lang="fr-FR" sz="3200" b="1" dirty="0">
                <a:solidFill>
                  <a:srgbClr val="FF0000"/>
                </a:solidFill>
              </a:rPr>
              <a:t>Composition pluriprofessionnelle </a:t>
            </a:r>
          </a:p>
        </p:txBody>
      </p:sp>
      <p:sp>
        <p:nvSpPr>
          <p:cNvPr id="14" name="Rectangle 13">
            <a:extLst>
              <a:ext uri="{FF2B5EF4-FFF2-40B4-BE49-F238E27FC236}">
                <a16:creationId xmlns:a16="http://schemas.microsoft.com/office/drawing/2014/main" id="{239E61AC-84F5-44ED-81CF-2CFB66F2ACA6}"/>
              </a:ext>
            </a:extLst>
          </p:cNvPr>
          <p:cNvSpPr/>
          <p:nvPr/>
        </p:nvSpPr>
        <p:spPr>
          <a:xfrm>
            <a:off x="5648961" y="4438487"/>
            <a:ext cx="5326756" cy="1779433"/>
          </a:xfrm>
          <a:prstGeom prst="rect">
            <a:avLst/>
          </a:prstGeom>
          <a:solidFill>
            <a:schemeClr val="bg1"/>
          </a:solidFill>
          <a:ln w="762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rgbClr val="002060"/>
                </a:solidFill>
              </a:rPr>
              <a:t>Outils de coordination numériques</a:t>
            </a:r>
          </a:p>
          <a:p>
            <a:pPr algn="ctr"/>
            <a:r>
              <a:rPr lang="fr-FR" sz="2000" dirty="0">
                <a:solidFill>
                  <a:schemeClr val="tx1"/>
                </a:solidFill>
              </a:rPr>
              <a:t> </a:t>
            </a:r>
            <a:r>
              <a:rPr lang="fr-FR" sz="2000" b="1" dirty="0">
                <a:solidFill>
                  <a:schemeClr val="tx1"/>
                </a:solidFill>
              </a:rPr>
              <a:t>Logiciels métiers, DMP, messagerie sécurisée, Plateformes numériques </a:t>
            </a:r>
            <a:r>
              <a:rPr lang="fr-FR" sz="2000" dirty="0">
                <a:solidFill>
                  <a:schemeClr val="tx1"/>
                </a:solidFill>
              </a:rPr>
              <a:t>(Terr-</a:t>
            </a:r>
            <a:r>
              <a:rPr lang="fr-FR" sz="2000" dirty="0" err="1">
                <a:solidFill>
                  <a:schemeClr val="tx1"/>
                </a:solidFill>
              </a:rPr>
              <a:t>Esanté</a:t>
            </a:r>
            <a:r>
              <a:rPr lang="fr-FR" sz="2000" dirty="0">
                <a:solidFill>
                  <a:schemeClr val="tx1"/>
                </a:solidFill>
              </a:rPr>
              <a:t>)</a:t>
            </a:r>
          </a:p>
        </p:txBody>
      </p:sp>
    </p:spTree>
    <p:extLst>
      <p:ext uri="{BB962C8B-B14F-4D97-AF65-F5344CB8AC3E}">
        <p14:creationId xmlns:p14="http://schemas.microsoft.com/office/powerpoint/2010/main" val="389219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0085" y="5872512"/>
            <a:ext cx="9689355" cy="517117"/>
          </a:xfrm>
        </p:spPr>
        <p:txBody>
          <a:bodyPr>
            <a:normAutofit fontScale="90000"/>
          </a:bodyPr>
          <a:lstStyle/>
          <a:p>
            <a:r>
              <a:rPr lang="fr-FR" sz="1800" i="1" dirty="0">
                <a:solidFill>
                  <a:schemeClr val="tx2">
                    <a:lumMod val="50000"/>
                  </a:schemeClr>
                </a:solidFill>
              </a:rPr>
              <a:t>* En cours de définition dans le cadre des négociations conventionnelles sur le déploiement des CPTS</a:t>
            </a:r>
          </a:p>
        </p:txBody>
      </p:sp>
      <p:sp>
        <p:nvSpPr>
          <p:cNvPr id="3" name="Espace réservé du contenu 2"/>
          <p:cNvSpPr>
            <a:spLocks noGrp="1"/>
          </p:cNvSpPr>
          <p:nvPr>
            <p:ph idx="1"/>
          </p:nvPr>
        </p:nvSpPr>
        <p:spPr>
          <a:xfrm>
            <a:off x="716358" y="1400467"/>
            <a:ext cx="10983595" cy="1088733"/>
          </a:xfrm>
        </p:spPr>
        <p:txBody>
          <a:bodyPr>
            <a:normAutofit/>
          </a:bodyPr>
          <a:lstStyle/>
          <a:p>
            <a:pPr marL="0" indent="0" algn="ctr">
              <a:buNone/>
            </a:pPr>
            <a:endParaRPr lang="fr-FR" sz="2800" b="1" dirty="0">
              <a:solidFill>
                <a:schemeClr val="tx1"/>
              </a:solidFill>
            </a:endParaRPr>
          </a:p>
          <a:p>
            <a:pPr marL="0" indent="0" algn="ctr">
              <a:buNone/>
            </a:pPr>
            <a:r>
              <a:rPr lang="fr-FR" sz="2800" b="1" dirty="0">
                <a:solidFill>
                  <a:schemeClr val="tx1"/>
                </a:solidFill>
              </a:rPr>
              <a:t>Missions socles *</a:t>
            </a:r>
            <a:endParaRPr lang="fr-FR" dirty="0"/>
          </a:p>
          <a:p>
            <a:pPr marL="457200" lvl="1" indent="0">
              <a:buNone/>
            </a:pPr>
            <a:endParaRPr lang="fr-FR" dirty="0"/>
          </a:p>
        </p:txBody>
      </p:sp>
      <p:sp>
        <p:nvSpPr>
          <p:cNvPr id="4" name="Titre 1"/>
          <p:cNvSpPr txBox="1">
            <a:spLocks/>
          </p:cNvSpPr>
          <p:nvPr/>
        </p:nvSpPr>
        <p:spPr>
          <a:xfrm>
            <a:off x="931145" y="617004"/>
            <a:ext cx="8911687" cy="578389"/>
          </a:xfrm>
          <a:prstGeom prst="rect">
            <a:avLst/>
          </a:prstGeom>
        </p:spPr>
        <p:txBody>
          <a:bodyPr vert="horz" lIns="91440" tIns="45720" rIns="91440" bIns="45720" rtlCol="0" anchor="t">
            <a:normAutofit fontScale="90000" lnSpcReduction="100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fr-FR" b="1" dirty="0">
                <a:solidFill>
                  <a:srgbClr val="002060"/>
                </a:solidFill>
              </a:rPr>
              <a:t>Les grandes missions des CPTS</a:t>
            </a:r>
          </a:p>
        </p:txBody>
      </p:sp>
      <p:sp>
        <p:nvSpPr>
          <p:cNvPr id="5" name="Rectangle 4"/>
          <p:cNvSpPr/>
          <p:nvPr/>
        </p:nvSpPr>
        <p:spPr>
          <a:xfrm>
            <a:off x="931145" y="2610197"/>
            <a:ext cx="3181470" cy="205258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accent5">
                    <a:lumMod val="50000"/>
                  </a:schemeClr>
                </a:solidFill>
              </a:rPr>
              <a:t>Accès aux soins :</a:t>
            </a:r>
          </a:p>
          <a:p>
            <a:pPr algn="ctr"/>
            <a:endParaRPr lang="fr-FR" sz="800" dirty="0">
              <a:solidFill>
                <a:schemeClr val="tx1"/>
              </a:solidFill>
            </a:endParaRPr>
          </a:p>
          <a:p>
            <a:pPr marL="285750" indent="-285750" algn="ctr">
              <a:buFont typeface="Wingdings" panose="05000000000000000000" pitchFamily="2" charset="2"/>
              <a:buChar char="ü"/>
            </a:pPr>
            <a:r>
              <a:rPr lang="fr-FR" sz="2000" dirty="0">
                <a:solidFill>
                  <a:schemeClr val="tx1"/>
                </a:solidFill>
              </a:rPr>
              <a:t>Accès facilité à un MT</a:t>
            </a:r>
          </a:p>
          <a:p>
            <a:pPr algn="ctr"/>
            <a:endParaRPr lang="fr-FR" sz="500" dirty="0">
              <a:solidFill>
                <a:schemeClr val="tx1"/>
              </a:solidFill>
            </a:endParaRPr>
          </a:p>
          <a:p>
            <a:pPr marL="285750" indent="-285750" algn="ctr">
              <a:buFont typeface="Wingdings" panose="05000000000000000000" pitchFamily="2" charset="2"/>
              <a:buChar char="ü"/>
            </a:pPr>
            <a:r>
              <a:rPr lang="fr-FR" sz="2000" dirty="0">
                <a:solidFill>
                  <a:schemeClr val="tx1"/>
                </a:solidFill>
              </a:rPr>
              <a:t>Organiser les soins non programmés</a:t>
            </a:r>
          </a:p>
        </p:txBody>
      </p:sp>
      <p:sp>
        <p:nvSpPr>
          <p:cNvPr id="6" name="Rectangle 5"/>
          <p:cNvSpPr/>
          <p:nvPr/>
        </p:nvSpPr>
        <p:spPr>
          <a:xfrm>
            <a:off x="4520147" y="2610196"/>
            <a:ext cx="3344451" cy="205258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accent2">
                    <a:lumMod val="50000"/>
                  </a:schemeClr>
                </a:solidFill>
              </a:rPr>
              <a:t>Favoriser l’organisation des parcours : </a:t>
            </a:r>
          </a:p>
          <a:p>
            <a:pPr algn="ctr"/>
            <a:endParaRPr lang="fr-FR" sz="800" dirty="0">
              <a:solidFill>
                <a:schemeClr val="tx1"/>
              </a:solidFill>
            </a:endParaRPr>
          </a:p>
          <a:p>
            <a:pPr algn="ctr"/>
            <a:r>
              <a:rPr lang="fr-FR" sz="2000" dirty="0">
                <a:solidFill>
                  <a:schemeClr val="tx1"/>
                </a:solidFill>
              </a:rPr>
              <a:t>Au moins un parcours pluriprofessionnel</a:t>
            </a:r>
          </a:p>
        </p:txBody>
      </p:sp>
      <p:sp>
        <p:nvSpPr>
          <p:cNvPr id="7" name="Rectangle 6"/>
          <p:cNvSpPr/>
          <p:nvPr/>
        </p:nvSpPr>
        <p:spPr>
          <a:xfrm>
            <a:off x="8079384" y="2610196"/>
            <a:ext cx="3181471" cy="20525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lumMod val="75000"/>
                    <a:lumOff val="25000"/>
                  </a:schemeClr>
                </a:solidFill>
              </a:rPr>
              <a:t>Prévention : </a:t>
            </a:r>
          </a:p>
          <a:p>
            <a:pPr algn="ctr"/>
            <a:endParaRPr lang="fr-FR" sz="800" dirty="0">
              <a:solidFill>
                <a:schemeClr val="tx1"/>
              </a:solidFill>
            </a:endParaRPr>
          </a:p>
          <a:p>
            <a:pPr algn="ctr"/>
            <a:r>
              <a:rPr lang="fr-FR" sz="2000" dirty="0">
                <a:solidFill>
                  <a:schemeClr val="tx1"/>
                </a:solidFill>
              </a:rPr>
              <a:t>Au moins une action de prévention</a:t>
            </a:r>
          </a:p>
        </p:txBody>
      </p:sp>
    </p:spTree>
    <p:extLst>
      <p:ext uri="{BB962C8B-B14F-4D97-AF65-F5344CB8AC3E}">
        <p14:creationId xmlns:p14="http://schemas.microsoft.com/office/powerpoint/2010/main" val="1526468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45969" y="470718"/>
            <a:ext cx="8800835" cy="690716"/>
          </a:xfrm>
        </p:spPr>
        <p:txBody>
          <a:bodyPr>
            <a:normAutofit fontScale="90000"/>
          </a:bodyPr>
          <a:lstStyle/>
          <a:p>
            <a:r>
              <a:rPr lang="fr-FR" b="1" dirty="0">
                <a:solidFill>
                  <a:srgbClr val="002060"/>
                </a:solidFill>
              </a:rPr>
              <a:t>Les principes posés par l’ACI </a:t>
            </a:r>
            <a:endParaRPr lang="fr-FR" sz="1800" b="1" dirty="0">
              <a:solidFill>
                <a:srgbClr val="002060"/>
              </a:solidFill>
            </a:endParaRPr>
          </a:p>
        </p:txBody>
      </p:sp>
      <p:sp>
        <p:nvSpPr>
          <p:cNvPr id="3" name="Espace réservé du contenu 2"/>
          <p:cNvSpPr>
            <a:spLocks noGrp="1"/>
          </p:cNvSpPr>
          <p:nvPr>
            <p:ph idx="1"/>
          </p:nvPr>
        </p:nvSpPr>
        <p:spPr>
          <a:xfrm>
            <a:off x="945969" y="1518008"/>
            <a:ext cx="10300061" cy="4323992"/>
          </a:xfrm>
        </p:spPr>
        <p:txBody>
          <a:bodyPr>
            <a:noAutofit/>
          </a:bodyPr>
          <a:lstStyle/>
          <a:p>
            <a:pPr marL="0">
              <a:lnSpc>
                <a:spcPct val="100000"/>
              </a:lnSpc>
              <a:spcBef>
                <a:spcPts val="0"/>
              </a:spcBef>
              <a:spcAft>
                <a:spcPts val="0"/>
              </a:spcAft>
              <a:buFont typeface="Wingdings" panose="05000000000000000000" pitchFamily="2" charset="2"/>
              <a:buChar char="ü"/>
            </a:pPr>
            <a:r>
              <a:rPr lang="fr-FR" sz="2000" b="1" dirty="0">
                <a:solidFill>
                  <a:schemeClr val="tx1"/>
                </a:solidFill>
              </a:rPr>
              <a:t>Pluriprofessionnalité</a:t>
            </a:r>
          </a:p>
          <a:p>
            <a:pPr marL="0" indent="0">
              <a:lnSpc>
                <a:spcPct val="100000"/>
              </a:lnSpc>
              <a:spcBef>
                <a:spcPts val="0"/>
              </a:spcBef>
              <a:spcAft>
                <a:spcPts val="0"/>
              </a:spcAft>
              <a:buNone/>
            </a:pPr>
            <a:endParaRPr lang="fr-FR" sz="2000" b="1" dirty="0">
              <a:solidFill>
                <a:schemeClr val="tx1"/>
              </a:solidFill>
            </a:endParaRPr>
          </a:p>
          <a:p>
            <a:pPr marL="0">
              <a:lnSpc>
                <a:spcPct val="100000"/>
              </a:lnSpc>
              <a:spcBef>
                <a:spcPts val="0"/>
              </a:spcBef>
              <a:spcAft>
                <a:spcPts val="0"/>
              </a:spcAft>
              <a:buFont typeface="Wingdings" panose="05000000000000000000" pitchFamily="2" charset="2"/>
              <a:buChar char="ü"/>
            </a:pPr>
            <a:r>
              <a:rPr lang="fr-FR" sz="2000" b="1" dirty="0">
                <a:solidFill>
                  <a:schemeClr val="tx1"/>
                </a:solidFill>
              </a:rPr>
              <a:t>Territorialité </a:t>
            </a:r>
          </a:p>
          <a:p>
            <a:pPr marL="0" indent="0">
              <a:lnSpc>
                <a:spcPct val="100000"/>
              </a:lnSpc>
              <a:spcBef>
                <a:spcPts val="0"/>
              </a:spcBef>
              <a:spcAft>
                <a:spcPts val="0"/>
              </a:spcAft>
              <a:buNone/>
            </a:pPr>
            <a:r>
              <a:rPr lang="fr-FR" sz="2000" dirty="0">
                <a:solidFill>
                  <a:schemeClr val="tx1"/>
                </a:solidFill>
              </a:rPr>
              <a:t>Territoire en cohérence avec les autres territoires CPTS</a:t>
            </a:r>
          </a:p>
          <a:p>
            <a:pPr marL="0" indent="0">
              <a:lnSpc>
                <a:spcPct val="100000"/>
              </a:lnSpc>
              <a:spcBef>
                <a:spcPts val="0"/>
              </a:spcBef>
              <a:spcAft>
                <a:spcPts val="0"/>
              </a:spcAft>
              <a:buNone/>
            </a:pPr>
            <a:endParaRPr lang="fr-FR" sz="2000" dirty="0">
              <a:solidFill>
                <a:schemeClr val="tx1"/>
              </a:solidFill>
            </a:endParaRPr>
          </a:p>
          <a:p>
            <a:pPr marL="0">
              <a:lnSpc>
                <a:spcPct val="100000"/>
              </a:lnSpc>
              <a:spcBef>
                <a:spcPts val="0"/>
              </a:spcBef>
              <a:spcAft>
                <a:spcPts val="0"/>
              </a:spcAft>
              <a:buFont typeface="Wingdings" panose="05000000000000000000" pitchFamily="2" charset="2"/>
              <a:buChar char="ü"/>
            </a:pPr>
            <a:r>
              <a:rPr lang="fr-FR" sz="2000" b="1" dirty="0">
                <a:solidFill>
                  <a:schemeClr val="tx1"/>
                </a:solidFill>
              </a:rPr>
              <a:t>Liberté d’organisation </a:t>
            </a:r>
          </a:p>
          <a:p>
            <a:pPr marL="0" indent="0">
              <a:lnSpc>
                <a:spcPct val="100000"/>
              </a:lnSpc>
              <a:spcBef>
                <a:spcPts val="0"/>
              </a:spcBef>
              <a:spcAft>
                <a:spcPts val="0"/>
              </a:spcAft>
              <a:buNone/>
            </a:pPr>
            <a:r>
              <a:rPr lang="fr-FR" sz="2000" dirty="0">
                <a:solidFill>
                  <a:schemeClr val="tx1"/>
                </a:solidFill>
              </a:rPr>
              <a:t>Forme juridique, statut, gouvernance, composition, etc. L’association loi 1901 avec la constitution de collèges est la forme juridique recommandée et actuellement privilégiée par les CPTS déjà constituées</a:t>
            </a:r>
          </a:p>
          <a:p>
            <a:pPr marL="0" indent="0">
              <a:lnSpc>
                <a:spcPct val="100000"/>
              </a:lnSpc>
              <a:spcBef>
                <a:spcPts val="0"/>
              </a:spcBef>
              <a:spcAft>
                <a:spcPts val="0"/>
              </a:spcAft>
              <a:buNone/>
            </a:pPr>
            <a:endParaRPr lang="fr-FR" sz="2000" dirty="0">
              <a:solidFill>
                <a:schemeClr val="tx1"/>
              </a:solidFill>
            </a:endParaRPr>
          </a:p>
          <a:p>
            <a:pPr marL="0" lvl="1" indent="-342900">
              <a:lnSpc>
                <a:spcPct val="100000"/>
              </a:lnSpc>
              <a:spcBef>
                <a:spcPts val="0"/>
              </a:spcBef>
              <a:spcAft>
                <a:spcPts val="0"/>
              </a:spcAft>
              <a:buFont typeface="Wingdings" panose="05000000000000000000" pitchFamily="2" charset="2"/>
              <a:buChar char="ü"/>
            </a:pPr>
            <a:r>
              <a:rPr lang="fr-FR" sz="2000" b="1" i="0" dirty="0">
                <a:solidFill>
                  <a:schemeClr val="tx1"/>
                </a:solidFill>
              </a:rPr>
              <a:t>Contrat tripartite CPTS / Assurance Maladie / ARS</a:t>
            </a:r>
          </a:p>
          <a:p>
            <a:pPr marL="0" lvl="1" indent="0">
              <a:lnSpc>
                <a:spcPct val="100000"/>
              </a:lnSpc>
              <a:spcBef>
                <a:spcPts val="0"/>
              </a:spcBef>
              <a:spcAft>
                <a:spcPts val="0"/>
              </a:spcAft>
              <a:buNone/>
            </a:pPr>
            <a:endParaRPr lang="fr-FR" sz="2000" b="1" i="0" dirty="0">
              <a:solidFill>
                <a:schemeClr val="tx1"/>
              </a:solidFill>
            </a:endParaRPr>
          </a:p>
          <a:p>
            <a:pPr marL="0" lvl="1" indent="-342900">
              <a:lnSpc>
                <a:spcPct val="100000"/>
              </a:lnSpc>
              <a:spcBef>
                <a:spcPts val="0"/>
              </a:spcBef>
              <a:spcAft>
                <a:spcPts val="0"/>
              </a:spcAft>
              <a:buFont typeface="Wingdings" panose="05000000000000000000" pitchFamily="2" charset="2"/>
              <a:buChar char="ü"/>
            </a:pPr>
            <a:r>
              <a:rPr lang="fr-FR" sz="2000" b="1" i="0" dirty="0">
                <a:solidFill>
                  <a:schemeClr val="tx1"/>
                </a:solidFill>
              </a:rPr>
              <a:t>Calendrier de déploiement progressif sur 2 ans</a:t>
            </a:r>
          </a:p>
        </p:txBody>
      </p:sp>
      <p:sp>
        <p:nvSpPr>
          <p:cNvPr id="4" name="Titre 1"/>
          <p:cNvSpPr txBox="1">
            <a:spLocks/>
          </p:cNvSpPr>
          <p:nvPr/>
        </p:nvSpPr>
        <p:spPr>
          <a:xfrm>
            <a:off x="9192198" y="125361"/>
            <a:ext cx="2891648" cy="966020"/>
          </a:xfrm>
          <a:prstGeom prst="rect">
            <a:avLst/>
          </a:prstGeom>
        </p:spPr>
        <p:txBody>
          <a:bodyPr vert="horz" lIns="91440" tIns="45720" rIns="91440" bIns="45720" rtlCol="0" anchor="t">
            <a:normAutofit fontScale="97500"/>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algn="r"/>
            <a:endParaRPr lang="fr-FR" sz="1800" i="1" dirty="0">
              <a:solidFill>
                <a:schemeClr val="tx2">
                  <a:lumMod val="50000"/>
                </a:schemeClr>
              </a:solidFill>
            </a:endParaRPr>
          </a:p>
        </p:txBody>
      </p:sp>
    </p:spTree>
    <p:extLst>
      <p:ext uri="{BB962C8B-B14F-4D97-AF65-F5344CB8AC3E}">
        <p14:creationId xmlns:p14="http://schemas.microsoft.com/office/powerpoint/2010/main" val="37092044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1367</TotalTime>
  <Words>1243</Words>
  <Application>Microsoft Office PowerPoint</Application>
  <PresentationFormat>Grand écran</PresentationFormat>
  <Paragraphs>236</Paragraphs>
  <Slides>20</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Calibri</vt:lpstr>
      <vt:lpstr>Century Gothic</vt:lpstr>
      <vt:lpstr>Wingdings</vt:lpstr>
      <vt:lpstr>Wingdings 2</vt:lpstr>
      <vt:lpstr>Austin</vt:lpstr>
      <vt:lpstr>Projet de CPTS</vt:lpstr>
      <vt:lpstr>Programme de la réunion</vt:lpstr>
      <vt:lpstr>Eléments de contexte </vt:lpstr>
      <vt:lpstr>Le cadre législatif </vt:lpstr>
      <vt:lpstr>Le cadre politique</vt:lpstr>
      <vt:lpstr>Présentation PowerPoint</vt:lpstr>
      <vt:lpstr>Quelques notions caractérisant les CPTS</vt:lpstr>
      <vt:lpstr>* En cours de définition dans le cadre des négociations conventionnelles sur le déploiement des CPTS</vt:lpstr>
      <vt:lpstr>Les principes posés par l’ACI </vt:lpstr>
      <vt:lpstr>Le financement alloué à la CPTS </vt:lpstr>
      <vt:lpstr>Projet de statuts (1/10)</vt:lpstr>
      <vt:lpstr>Projet de statuts (2/10)</vt:lpstr>
      <vt:lpstr>Projet de statuts (3/10)</vt:lpstr>
      <vt:lpstr>Projet de statuts (4/10)</vt:lpstr>
      <vt:lpstr>Projet de statuts (5/10)</vt:lpstr>
      <vt:lpstr>Projet de statuts (6/10)</vt:lpstr>
      <vt:lpstr>Projet de statuts (7/10)</vt:lpstr>
      <vt:lpstr>Projet de statuts (8/10)</vt:lpstr>
      <vt:lpstr>Projet de statuts (9/10)</vt:lpstr>
      <vt:lpstr>Projet de statuts (10/10)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l.borel@onco94.org</dc:creator>
  <cp:lastModifiedBy>Isabelle Baldisser</cp:lastModifiedBy>
  <cp:revision>154</cp:revision>
  <cp:lastPrinted>2019-03-19T13:22:33Z</cp:lastPrinted>
  <dcterms:created xsi:type="dcterms:W3CDTF">2019-03-06T14:20:30Z</dcterms:created>
  <dcterms:modified xsi:type="dcterms:W3CDTF">2019-04-15T13:34:41Z</dcterms:modified>
</cp:coreProperties>
</file>